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3.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charts/chart4.xml" ContentType="application/vnd.openxmlformats-officedocument.drawingml.chart+xml"/>
  <Override PartName="/ppt/charts/chart5.xml" ContentType="application/vnd.openxmlformats-officedocument.drawingml.chart+xml"/>
  <Override PartName="/ppt/slideMasters/slideMaster12.xml" ContentType="application/vnd.openxmlformats-officedocument.presentationml.slideMaster+xml"/>
  <Override PartName="/ppt/slides/slide12.xml" ContentType="application/vnd.openxmlformats-officedocument.presentationml.slide+xml"/>
  <Override PartName="/ppt/charts/chart6.xml" ContentType="application/vnd.openxmlformats-officedocument.drawingml.chart+xml"/>
  <Override PartName="/ppt/slideMasters/slideMaster13.xml" ContentType="application/vnd.openxmlformats-officedocument.presentationml.slideMaster+xml"/>
  <Override PartName="/ppt/slides/slide13.xml" ContentType="application/vnd.openxmlformats-officedocument.presentationml.slide+xml"/>
  <Override PartName="/ppt/charts/chart7.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947079d5-5d2a-145c-adb7-167bc641457a}">
          <p14:sldIdLst>
            <p14:sldId id="256"/>
          </p14:sldIdLst>
        </p14:section>
        <p14:section name="Problem" id="{334dd234-4593-e2d9-3bde-ea464c5df473}">
          <p14:sldIdLst>
            <p14:sldId id="257"/>
            <p14:sldId id="258"/>
            <p14:sldId id="259"/>
          </p14:sldIdLst>
        </p14:section>
        <p14:section name="Method" id="{9721b83a-3019-b67d-8569-96fe3e3ba799}">
          <p14:sldIdLst>
            <p14:sldId id="260"/>
            <p14:sldId id="261"/>
            <p14:sldId id="262"/>
          </p14:sldIdLst>
        </p14:section>
        <p14:section name="Results" id="{fa055c7d-0f34-892f-3690-602008c5da53}">
          <p14:sldIdLst>
            <p14:sldId id="263"/>
            <p14:sldId id="264"/>
            <p14:sldId id="265"/>
            <p14:sldId id="266"/>
            <p14:sldId id="267"/>
            <p14:sldId id="268"/>
          </p14:sldIdLst>
        </p14:section>
        <p14:section name="Closing" id="{aa6fbf3a-cd9e-64c7-3da9-e3e127fd0653}">
          <p14:sldIdLst>
            <p14:sldId id="269"/>
            <p14:sldId id="270"/>
          </p14:sldIdLst>
        </p14:section>
        <p14:section name="Backup" id="{ed3e162c-c5f3-324b-2ed3-b520d9d3393a}">
          <p14:sldIdLst>
            <p14:sldId id="271"/>
            <p14:sldId id="272"/>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500" b="0" i="0" u="none" strike="noStrike">
                <a:solidFill>
                  <a:srgbClr val="141A33"/>
                </a:solidFill>
                <a:latin typeface="+mn-lt"/>
              </a:defRPr>
            </a:pPr>
            <a:r>
              <a:rPr sz="1500" b="0" i="0" u="none" strike="noStrike">
                <a:solidFill>
                  <a:srgbClr val="141A33"/>
                </a:solidFill>
                <a:latin typeface="+mn-lt"/>
              </a:rPr>
              <a:t>LLaDA-8B-Instruct</a:t>
            </a:r>
          </a:p>
        </c:rich>
      </c:tx>
      <c:layout/>
      <c:overlay val="0"/>
    </c:title>
    <c:autoTitleDeleted val="0"/>
    <c:plotArea>
      <c:layout/>
      <c:barChart>
        <c:barDir val="bar"/>
        <c:grouping val="clustered"/>
        <c:varyColors val="0"/>
        <c:ser>
          <c:idx val="0"/>
          <c:order val="0"/>
          <c:tx>
            <c:strRef>
              <c:f>Sheet1!$B$1</c:f>
              <c:strCache>
                <c:ptCount val="1"/>
                <c:pt idx="0">
                  <c:v>Average AUROC</c:v>
                </c:pt>
              </c:strCache>
            </c:strRef>
          </c:tx>
          <c:spPr>
            <a:solidFill>
              <a:srgbClr val="3346C8"/>
            </a:solidFill>
            <a:effectLst/>
          </c:spPr>
          <c:invertIfNegative val="0"/>
          <c:dLbls>
            <c:numFmt formatCode="0.0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dPt>
            <c:idx val="0"/>
            <c:invertIfNegative val="0"/>
            <c:bubble3D val="0"/>
            <c:spPr>
              <a:solidFill>
                <a:srgbClr val="3346C8"/>
              </a:solidFill>
              <a:effectLst/>
            </c:spPr>
          </c:dPt>
          <c:dPt>
            <c:idx val="1"/>
            <c:invertIfNegative val="0"/>
            <c:bubble3D val="0"/>
            <c:spPr>
              <a:solidFill>
                <a:srgbClr val="B2B8C8"/>
              </a:solidFill>
              <a:effectLst/>
            </c:spPr>
          </c:dPt>
          <c:dPt>
            <c:idx val="2"/>
            <c:invertIfNegative val="0"/>
            <c:bubble3D val="0"/>
            <c:spPr>
              <a:solidFill>
                <a:srgbClr val="B2B8C8"/>
              </a:solidFill>
              <a:effectLst/>
            </c:spPr>
          </c:dPt>
          <c:dPt>
            <c:idx val="3"/>
            <c:invertIfNegative val="0"/>
            <c:bubble3D val="0"/>
            <c:spPr>
              <a:solidFill>
                <a:srgbClr val="B2B8C8"/>
              </a:solidFill>
              <a:effectLst/>
            </c:spPr>
          </c:dPt>
          <c:dPt>
            <c:idx val="4"/>
            <c:invertIfNegative val="0"/>
            <c:bubble3D val="0"/>
            <c:spPr>
              <a:solidFill>
                <a:srgbClr val="B2B8C8"/>
              </a:solidFill>
              <a:effectLst/>
            </c:spPr>
          </c:dPt>
          <c:dPt>
            <c:idx val="5"/>
            <c:invertIfNegative val="0"/>
            <c:bubble3D val="0"/>
            <c:spPr>
              <a:solidFill>
                <a:srgbClr val="B2B8C8"/>
              </a:solidFill>
              <a:effectLst/>
            </c:spPr>
          </c:dPt>
          <c:dPt>
            <c:idx val="6"/>
            <c:invertIfNegative val="0"/>
            <c:bubble3D val="0"/>
            <c:spPr>
              <a:solidFill>
                <a:srgbClr val="B2B8C8"/>
              </a:solidFill>
              <a:effectLst/>
            </c:spPr>
          </c:dPt>
          <c:dPt>
            <c:idx val="7"/>
            <c:invertIfNegative val="0"/>
            <c:bubble3D val="0"/>
            <c:spPr>
              <a:solidFill>
                <a:srgbClr val="B2B8C8"/>
              </a:solidFill>
              <a:effectLst/>
            </c:spPr>
          </c:dPt>
          <c:cat>
            <c:multiLvlStrRef>
              <c:f>Sheet1!$A$2:$A$9</c:f>
              <c:multiLvlStrCache>
                <c:ptCount val="8"/>
                <c:lvl>
                  <c:pt idx="0">
                    <c:v>TDGNet</c:v>
                  </c:pt>
                  <c:pt idx="1">
                    <c:v>Semantic Entropy</c:v>
                  </c:pt>
                  <c:pt idx="2">
                    <c:v>LN-Entropy</c:v>
                  </c:pt>
                  <c:pt idx="3">
                    <c:v>TSV</c:v>
                  </c:pt>
                  <c:pt idx="4">
                    <c:v>Perplexity</c:v>
                  </c:pt>
                  <c:pt idx="5">
                    <c:v>CCS</c:v>
                  </c:pt>
                  <c:pt idx="6">
                    <c:v>EigenScore</c:v>
                  </c:pt>
                  <c:pt idx="7">
                    <c:v>Lexical Similarity</c:v>
                  </c:pt>
                </c:lvl>
              </c:multiLvlStrCache>
            </c:multiLvlStrRef>
          </c:cat>
          <c:val>
            <c:numRef>
              <c:f>Sheet1!$B$2:$B$9</c:f>
              <c:numCache>
                <c:formatCode>General</c:formatCode>
                <c:ptCount val="8"/>
                <c:pt idx="0">
                  <c:v>0.68</c:v>
                </c:pt>
                <c:pt idx="1">
                  <c:v>0.65</c:v>
                </c:pt>
                <c:pt idx="2">
                  <c:v>0.6</c:v>
                </c:pt>
                <c:pt idx="3">
                  <c:v>0.6</c:v>
                </c:pt>
                <c:pt idx="4">
                  <c:v>0.58</c:v>
                </c:pt>
                <c:pt idx="5">
                  <c:v>0.57</c:v>
                </c:pt>
                <c:pt idx="6">
                  <c:v>0.56</c:v>
                </c:pt>
                <c:pt idx="7">
                  <c:v>0.53</c:v>
                </c:pt>
              </c:numCache>
            </c:numRef>
          </c:val>
        </c:ser>
        <c:dLbls>
          <c:numFmt formatCode="0.0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141A33"/>
                </a:solidFill>
                <a:latin typeface="+mn-lt"/>
              </a:defRPr>
            </a:pPr>
            <a:endParaRPr lang="en-US"/>
          </a:p>
        </c:txPr>
        <c:crossAx val="2094734552"/>
        <c:crosses val="autoZero"/>
        <c:auto val="1"/>
        <c:lblAlgn val="ctr"/>
        <c:noMultiLvlLbl val="1"/>
      </c:catAx>
      <c:valAx>
        <c:axId val="2094734552"/>
        <c:scaling>
          <c:orientation val="minMax"/>
          <c:max val="0.75"/>
          <c:min val="0.5"/>
        </c:scaling>
        <c:delete val="0"/>
        <c:axPos val="b"/>
        <c:majorGridlines>
          <c:spPr>
            <a:ln w="9525" cap="flat">
              <a:solidFill>
                <a:srgbClr val="E2E5EE"/>
              </a:solidFill>
              <a:prstDash val="solid"/>
              <a:round/>
            </a:ln>
          </c:spPr>
        </c:majorGridlines>
        <c:numFmt formatCode="0.00" sourceLinked="0"/>
        <c:majorTickMark val="out"/>
        <c:minorTickMark val="none"/>
        <c:tickLblPos val="low"/>
        <c:spPr>
          <a:ln w="12700" cap="flat">
            <a:noFill/>
            <a:prstDash val="solid"/>
            <a:round/>
          </a:ln>
        </c:spPr>
        <c:txPr>
          <a:bodyPr/>
          <a:lstStyle/>
          <a:p>
            <a:pPr>
              <a:defRPr sz="1100" b="0" i="0" u="none" strike="noStrike">
                <a:solidFill>
                  <a:srgbClr val="62687C"/>
                </a:solidFill>
                <a:latin typeface="+mn-lt"/>
              </a:defRPr>
            </a:pPr>
            <a:endParaRPr lang="en-US"/>
          </a:p>
        </c:txPr>
        <c:crossAx val="2094734554"/>
        <c:crosses val="autoZero"/>
        <c:crossBetween val="between"/>
        <c:majorUnit val="0.05"/>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500" b="0" i="0" u="none" strike="noStrike">
                <a:solidFill>
                  <a:srgbClr val="141A33"/>
                </a:solidFill>
                <a:latin typeface="+mn-lt"/>
              </a:defRPr>
            </a:pPr>
            <a:r>
              <a:rPr sz="1500" b="0" i="0" u="none" strike="noStrike">
                <a:solidFill>
                  <a:srgbClr val="141A33"/>
                </a:solidFill>
                <a:latin typeface="+mn-lt"/>
              </a:rPr>
              <a:t>Dream-7B-Instruct</a:t>
            </a:r>
          </a:p>
        </c:rich>
      </c:tx>
      <c:layout/>
      <c:overlay val="0"/>
    </c:title>
    <c:autoTitleDeleted val="0"/>
    <c:plotArea>
      <c:layout/>
      <c:barChart>
        <c:barDir val="bar"/>
        <c:grouping val="clustered"/>
        <c:varyColors val="0"/>
        <c:ser>
          <c:idx val="0"/>
          <c:order val="0"/>
          <c:tx>
            <c:strRef>
              <c:f>Sheet1!$B$1</c:f>
              <c:strCache>
                <c:ptCount val="1"/>
                <c:pt idx="0">
                  <c:v>Average AUROC</c:v>
                </c:pt>
              </c:strCache>
            </c:strRef>
          </c:tx>
          <c:spPr>
            <a:solidFill>
              <a:srgbClr val="3346C8"/>
            </a:solidFill>
            <a:effectLst/>
          </c:spPr>
          <c:invertIfNegative val="0"/>
          <c:dLbls>
            <c:numFmt formatCode="0.0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dPt>
            <c:idx val="0"/>
            <c:invertIfNegative val="0"/>
            <c:bubble3D val="0"/>
            <c:spPr>
              <a:solidFill>
                <a:srgbClr val="3346C8"/>
              </a:solidFill>
              <a:effectLst/>
            </c:spPr>
          </c:dPt>
          <c:dPt>
            <c:idx val="1"/>
            <c:invertIfNegative val="0"/>
            <c:bubble3D val="0"/>
            <c:spPr>
              <a:solidFill>
                <a:srgbClr val="B2B8C8"/>
              </a:solidFill>
              <a:effectLst/>
            </c:spPr>
          </c:dPt>
          <c:dPt>
            <c:idx val="2"/>
            <c:invertIfNegative val="0"/>
            <c:bubble3D val="0"/>
            <c:spPr>
              <a:solidFill>
                <a:srgbClr val="B2B8C8"/>
              </a:solidFill>
              <a:effectLst/>
            </c:spPr>
          </c:dPt>
          <c:dPt>
            <c:idx val="3"/>
            <c:invertIfNegative val="0"/>
            <c:bubble3D val="0"/>
            <c:spPr>
              <a:solidFill>
                <a:srgbClr val="B2B8C8"/>
              </a:solidFill>
              <a:effectLst/>
            </c:spPr>
          </c:dPt>
          <c:dPt>
            <c:idx val="4"/>
            <c:invertIfNegative val="0"/>
            <c:bubble3D val="0"/>
            <c:spPr>
              <a:solidFill>
                <a:srgbClr val="B2B8C8"/>
              </a:solidFill>
              <a:effectLst/>
            </c:spPr>
          </c:dPt>
          <c:dPt>
            <c:idx val="5"/>
            <c:invertIfNegative val="0"/>
            <c:bubble3D val="0"/>
            <c:spPr>
              <a:solidFill>
                <a:srgbClr val="B2B8C8"/>
              </a:solidFill>
              <a:effectLst/>
            </c:spPr>
          </c:dPt>
          <c:dPt>
            <c:idx val="6"/>
            <c:invertIfNegative val="0"/>
            <c:bubble3D val="0"/>
            <c:spPr>
              <a:solidFill>
                <a:srgbClr val="B2B8C8"/>
              </a:solidFill>
              <a:effectLst/>
            </c:spPr>
          </c:dPt>
          <c:dPt>
            <c:idx val="7"/>
            <c:invertIfNegative val="0"/>
            <c:bubble3D val="0"/>
            <c:spPr>
              <a:solidFill>
                <a:srgbClr val="B2B8C8"/>
              </a:solidFill>
              <a:effectLst/>
            </c:spPr>
          </c:dPt>
          <c:cat>
            <c:multiLvlStrRef>
              <c:f>Sheet1!$A$2:$A$9</c:f>
              <c:multiLvlStrCache>
                <c:ptCount val="8"/>
                <c:lvl>
                  <c:pt idx="0">
                    <c:v>TDGNet</c:v>
                  </c:pt>
                  <c:pt idx="1">
                    <c:v>Lexical Similarity</c:v>
                  </c:pt>
                  <c:pt idx="2">
                    <c:v>EigenScore</c:v>
                  </c:pt>
                  <c:pt idx="3">
                    <c:v>Semantic Entropy</c:v>
                  </c:pt>
                  <c:pt idx="4">
                    <c:v>CCS</c:v>
                  </c:pt>
                  <c:pt idx="5">
                    <c:v>TSV</c:v>
                  </c:pt>
                  <c:pt idx="6">
                    <c:v>LN-Entropy</c:v>
                  </c:pt>
                  <c:pt idx="7">
                    <c:v>Perplexity</c:v>
                  </c:pt>
                </c:lvl>
              </c:multiLvlStrCache>
            </c:multiLvlStrRef>
          </c:cat>
          <c:val>
            <c:numRef>
              <c:f>Sheet1!$B$2:$B$9</c:f>
              <c:numCache>
                <c:formatCode>General</c:formatCode>
                <c:ptCount val="8"/>
                <c:pt idx="0">
                  <c:v>0.73</c:v>
                </c:pt>
                <c:pt idx="1">
                  <c:v>0.69</c:v>
                </c:pt>
                <c:pt idx="2">
                  <c:v>0.64</c:v>
                </c:pt>
                <c:pt idx="3">
                  <c:v>0.62</c:v>
                </c:pt>
                <c:pt idx="4">
                  <c:v>0.6</c:v>
                </c:pt>
                <c:pt idx="5">
                  <c:v>0.58</c:v>
                </c:pt>
                <c:pt idx="6">
                  <c:v>0.55</c:v>
                </c:pt>
                <c:pt idx="7">
                  <c:v>0.54</c:v>
                </c:pt>
              </c:numCache>
            </c:numRef>
          </c:val>
        </c:ser>
        <c:dLbls>
          <c:numFmt formatCode="0.0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141A33"/>
                </a:solidFill>
                <a:latin typeface="+mn-lt"/>
              </a:defRPr>
            </a:pPr>
            <a:endParaRPr lang="en-US"/>
          </a:p>
        </c:txPr>
        <c:crossAx val="2094734552"/>
        <c:crosses val="autoZero"/>
        <c:auto val="1"/>
        <c:lblAlgn val="ctr"/>
        <c:noMultiLvlLbl val="1"/>
      </c:catAx>
      <c:valAx>
        <c:axId val="2094734552"/>
        <c:scaling>
          <c:orientation val="minMax"/>
          <c:max val="0.75"/>
          <c:min val="0.5"/>
        </c:scaling>
        <c:delete val="0"/>
        <c:axPos val="b"/>
        <c:majorGridlines>
          <c:spPr>
            <a:ln w="9525" cap="flat">
              <a:solidFill>
                <a:srgbClr val="E2E5EE"/>
              </a:solidFill>
              <a:prstDash val="solid"/>
              <a:round/>
            </a:ln>
          </c:spPr>
        </c:majorGridlines>
        <c:numFmt formatCode="0.00" sourceLinked="0"/>
        <c:majorTickMark val="out"/>
        <c:minorTickMark val="none"/>
        <c:tickLblPos val="low"/>
        <c:spPr>
          <a:ln w="12700" cap="flat">
            <a:noFill/>
            <a:prstDash val="solid"/>
            <a:round/>
          </a:ln>
        </c:spPr>
        <c:txPr>
          <a:bodyPr/>
          <a:lstStyle/>
          <a:p>
            <a:pPr>
              <a:defRPr sz="1100" b="0" i="0" u="none" strike="noStrike">
                <a:solidFill>
                  <a:srgbClr val="62687C"/>
                </a:solidFill>
                <a:latin typeface="+mn-lt"/>
              </a:defRPr>
            </a:pPr>
            <a:endParaRPr lang="en-US"/>
          </a:p>
        </c:txPr>
        <c:crossAx val="2094734554"/>
        <c:crosses val="autoZero"/>
        <c:crossBetween val="between"/>
        <c:majorUnit val="0.05"/>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Natural Questions</c:v>
                </c:pt>
              </c:strCache>
            </c:strRef>
          </c:tx>
          <c:spPr>
            <a:solidFill>
              <a:srgbClr val="141A33"/>
            </a:solidFill>
            <a:effectLst/>
          </c:spPr>
          <c:invertIfNegative val="0"/>
          <c:dLbls>
            <c:numFmt formatCode="0.00" sourceLinked="0"/>
            <c:txPr>
              <a:bodyPr/>
              <a:lstStyle/>
              <a:p>
                <a:pPr>
                  <a:defRPr b="0" i="0" strike="noStrike" sz="1100" u="none">
                    <a:solidFill>
                      <a:srgbClr val="141A33"/>
                    </a:solidFill>
                    <a:latin typeface="+mn-lt"/>
                  </a:defRPr>
                </a:pPr>
              </a:p>
            </c:txPr>
            <c:showLegendKey val="0"/>
            <c:showVal val="1"/>
            <c:showCatName val="0"/>
            <c:showSerName val="0"/>
            <c:showPercent val="0"/>
            <c:showBubbleSize val="0"/>
            <c:showLeaderLines val="0"/>
          </c:dLbls>
          <c:cat>
            <c:multiLvlStrRef>
              <c:f>Sheet1!$A$2:$A$7</c:f>
              <c:multiLvlStrCache>
                <c:ptCount val="6"/>
                <c:lvl>
                  <c:pt idx="0">
                    <c:v>Graph Degree</c:v>
                  </c:pt>
                  <c:pt idx="1">
                    <c:v>Source Attribution</c:v>
                  </c:pt>
                  <c:pt idx="2">
                    <c:v>Token Probability</c:v>
                  </c:pt>
                  <c:pt idx="3">
                    <c:v>Predictive Entropy</c:v>
                  </c:pt>
                  <c:pt idx="4">
                    <c:v>CHARM (static graph)</c:v>
                  </c:pt>
                  <c:pt idx="5">
                    <c:v>TDGNet</c:v>
                  </c:pt>
                </c:lvl>
              </c:multiLvlStrCache>
            </c:multiLvlStrRef>
          </c:cat>
          <c:val>
            <c:numRef>
              <c:f>Sheet1!$B$2:$B$7</c:f>
              <c:numCache>
                <c:formatCode>General</c:formatCode>
                <c:ptCount val="6"/>
                <c:pt idx="0">
                  <c:v>0.43</c:v>
                </c:pt>
                <c:pt idx="1">
                  <c:v>0.52</c:v>
                </c:pt>
                <c:pt idx="2">
                  <c:v>0.6</c:v>
                </c:pt>
                <c:pt idx="3">
                  <c:v>0.69</c:v>
                </c:pt>
                <c:pt idx="4">
                  <c:v>0.84</c:v>
                </c:pt>
                <c:pt idx="5">
                  <c:v>0.87</c:v>
                </c:pt>
              </c:numCache>
            </c:numRef>
          </c:val>
        </c:ser>
        <c:ser>
          <c:idx val="1"/>
          <c:order val="1"/>
          <c:tx>
            <c:strRef>
              <c:f>Sheet1!$C$1</c:f>
              <c:strCache>
                <c:ptCount val="1"/>
                <c:pt idx="0">
                  <c:v>TriviaQA</c:v>
                </c:pt>
              </c:strCache>
            </c:strRef>
          </c:tx>
          <c:spPr>
            <a:solidFill>
              <a:srgbClr val="9AA5E6"/>
            </a:solidFill>
            <a:effectLst/>
          </c:spPr>
          <c:invertIfNegative val="0"/>
          <c:dLbls>
            <c:numFmt formatCode="0.00" sourceLinked="0"/>
            <c:txPr>
              <a:bodyPr/>
              <a:lstStyle/>
              <a:p>
                <a:pPr>
                  <a:defRPr b="0" i="0" strike="noStrike" sz="1100" u="none">
                    <a:solidFill>
                      <a:srgbClr val="141A33"/>
                    </a:solidFill>
                    <a:latin typeface="+mn-lt"/>
                  </a:defRPr>
                </a:pPr>
              </a:p>
            </c:txPr>
            <c:showLegendKey val="0"/>
            <c:showVal val="1"/>
            <c:showCatName val="0"/>
            <c:showSerName val="0"/>
            <c:showPercent val="0"/>
            <c:showBubbleSize val="0"/>
            <c:showLeaderLines val="0"/>
          </c:dLbls>
          <c:cat>
            <c:multiLvlStrRef>
              <c:f>Sheet1!$A$2:$A$7</c:f>
              <c:multiLvlStrCache>
                <c:ptCount val="6"/>
                <c:lvl>
                  <c:pt idx="0">
                    <c:v>Graph Degree</c:v>
                  </c:pt>
                  <c:pt idx="1">
                    <c:v>Source Attribution</c:v>
                  </c:pt>
                  <c:pt idx="2">
                    <c:v>Token Probability</c:v>
                  </c:pt>
                  <c:pt idx="3">
                    <c:v>Predictive Entropy</c:v>
                  </c:pt>
                  <c:pt idx="4">
                    <c:v>CHARM (static graph)</c:v>
                  </c:pt>
                  <c:pt idx="5">
                    <c:v>TDGNet</c:v>
                  </c:pt>
                </c:lvl>
              </c:multiLvlStrCache>
            </c:multiLvlStrRef>
          </c:cat>
          <c:val>
            <c:numRef>
              <c:f>Sheet1!$C$2:$C$7</c:f>
              <c:numCache>
                <c:formatCode>General</c:formatCode>
                <c:ptCount val="6"/>
                <c:pt idx="0">
                  <c:v>0.46</c:v>
                </c:pt>
                <c:pt idx="1">
                  <c:v>0.42</c:v>
                </c:pt>
                <c:pt idx="2">
                  <c:v>0.68</c:v>
                </c:pt>
                <c:pt idx="3">
                  <c:v>0.71</c:v>
                </c:pt>
                <c:pt idx="4">
                  <c:v>0.83</c:v>
                </c:pt>
                <c:pt idx="5">
                  <c:v>0.85</c:v>
                </c:pt>
              </c:numCache>
            </c:numRef>
          </c:val>
        </c:ser>
        <c:dLbls>
          <c:numFmt formatCode="0.00" sourceLinked="0"/>
          <c:txPr>
            <a:bodyPr/>
            <a:lstStyle/>
            <a:p>
              <a:pPr>
                <a:defRPr b="0" i="0" strike="noStrike" sz="1100" u="none">
                  <a:solidFill>
                    <a:srgbClr val="141A33"/>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141A33"/>
                </a:solidFill>
                <a:latin typeface="+mn-lt"/>
              </a:defRPr>
            </a:pPr>
            <a:endParaRPr lang="en-US"/>
          </a:p>
        </c:txPr>
        <c:crossAx val="2094734552"/>
        <c:crosses val="autoZero"/>
        <c:auto val="1"/>
        <c:lblAlgn val="ctr"/>
        <c:noMultiLvlLbl val="1"/>
      </c:catAx>
      <c:valAx>
        <c:axId val="2094734552"/>
        <c:scaling>
          <c:orientation val="minMax"/>
          <c:max val="0.9"/>
          <c:min val="0.3"/>
        </c:scaling>
        <c:delete val="0"/>
        <c:axPos val="l"/>
        <c:majorGridlines>
          <c:spPr>
            <a:ln w="9525" cap="flat">
              <a:solidFill>
                <a:srgbClr val="E2E5EE"/>
              </a:solidFill>
              <a:prstDash val="solid"/>
              <a:round/>
            </a:ln>
          </c:spPr>
        </c:majorGridlines>
        <c:numFmt formatCode="0.0" sourceLinked="0"/>
        <c:majorTickMark val="out"/>
        <c:minorTickMark val="none"/>
        <c:tickLblPos val="nextTo"/>
        <c:spPr>
          <a:ln w="12700" cap="flat">
            <a:noFill/>
            <a:prstDash val="solid"/>
            <a:round/>
          </a:ln>
        </c:spPr>
        <c:txPr>
          <a:bodyPr/>
          <a:lstStyle/>
          <a:p>
            <a:pPr>
              <a:defRPr sz="1100" b="0" i="0" u="none" strike="noStrike">
                <a:solidFill>
                  <a:srgbClr val="62687C"/>
                </a:solidFill>
                <a:latin typeface="+mn-lt"/>
              </a:defRPr>
            </a:pPr>
            <a:endParaRPr lang="en-US"/>
          </a:p>
        </c:txPr>
        <c:crossAx val="2094734554"/>
        <c:crosses val="autoZero"/>
        <c:crossBetween val="between"/>
        <c:majorUnit val="0.1"/>
      </c:valAx>
      <c:spPr>
        <a:noFill/>
        <a:ln>
          <a:noFill/>
        </a:ln>
        <a:effectLst/>
      </c:spPr>
    </c:plotArea>
    <c:legend>
      <c:legendPos val="t"/>
      <c:overlay val="0"/>
      <c:txPr>
        <a:bodyPr/>
        <a:lstStyle/>
        <a:p>
          <a:pPr>
            <a:defRPr sz="1200">
              <a:solidFill>
                <a:srgbClr val="62687C"/>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500" b="0" i="0" u="none" strike="noStrike">
                <a:solidFill>
                  <a:srgbClr val="141A33"/>
                </a:solidFill>
                <a:latin typeface="+mn-lt"/>
              </a:defRPr>
            </a:pPr>
            <a:r>
              <a:rPr sz="1500" b="0" i="0" u="none" strike="noStrike">
                <a:solidFill>
                  <a:srgbClr val="141A33"/>
                </a:solidFill>
                <a:latin typeface="+mn-lt"/>
              </a:rPr>
              <a:t>Single snapshot vs. full trajectory</a:t>
            </a:r>
          </a:p>
        </c:rich>
      </c:tx>
      <c:layout/>
      <c:overlay val="0"/>
    </c:title>
    <c:autoTitleDeleted val="0"/>
    <c:plotArea>
      <c:layout/>
      <c:barChart>
        <c:barDir val="col"/>
        <c:grouping val="clustered"/>
        <c:varyColors val="0"/>
        <c:ser>
          <c:idx val="0"/>
          <c:order val="0"/>
          <c:tx>
            <c:strRef>
              <c:f>Sheet1!$B$1</c:f>
              <c:strCache>
                <c:ptCount val="1"/>
                <c:pt idx="0">
                  <c:v>Average AUROC</c:v>
                </c:pt>
              </c:strCache>
            </c:strRef>
          </c:tx>
          <c:spPr>
            <a:solidFill>
              <a:srgbClr val="B2B8C8"/>
            </a:solidFill>
            <a:effectLst/>
          </c:spPr>
          <c:invertIfNegative val="0"/>
          <c:dLbls>
            <c:numFmt formatCode="0.0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dPt>
            <c:idx val="0"/>
            <c:invertIfNegative val="0"/>
            <c:bubble3D val="0"/>
            <c:spPr>
              <a:solidFill>
                <a:srgbClr val="B2B8C8"/>
              </a:solidFill>
              <a:effectLst/>
            </c:spPr>
          </c:dPt>
          <c:dPt>
            <c:idx val="1"/>
            <c:invertIfNegative val="0"/>
            <c:bubble3D val="0"/>
            <c:spPr>
              <a:solidFill>
                <a:srgbClr val="B2B8C8"/>
              </a:solidFill>
              <a:effectLst/>
            </c:spPr>
          </c:dPt>
          <c:dPt>
            <c:idx val="2"/>
            <c:invertIfNegative val="0"/>
            <c:bubble3D val="0"/>
            <c:spPr>
              <a:solidFill>
                <a:srgbClr val="B2B8C8"/>
              </a:solidFill>
              <a:effectLst/>
            </c:spPr>
          </c:dPt>
          <c:dPt>
            <c:idx val="3"/>
            <c:invertIfNegative val="0"/>
            <c:bubble3D val="0"/>
            <c:spPr>
              <a:solidFill>
                <a:srgbClr val="B2B8C8"/>
              </a:solidFill>
              <a:effectLst/>
            </c:spPr>
          </c:dPt>
          <c:dPt>
            <c:idx val="4"/>
            <c:invertIfNegative val="0"/>
            <c:bubble3D val="0"/>
            <c:spPr>
              <a:solidFill>
                <a:srgbClr val="3346C8"/>
              </a:solidFill>
              <a:effectLst/>
            </c:spPr>
          </c:dPt>
          <c:cat>
            <c:multiLvlStrRef>
              <c:f>Sheet1!$A$2:$A$6</c:f>
              <c:multiLvlStrCache>
                <c:ptCount val="5"/>
                <c:lvl>
                  <c:pt idx="0">
                    <c:v>t = T</c:v>
                  </c:pt>
                  <c:pt idx="1">
                    <c:v>t = T/2</c:v>
                  </c:pt>
                  <c:pt idx="2">
                    <c:v>t = T/4</c:v>
                  </c:pt>
                  <c:pt idx="3">
                    <c:v>t = 0</c:v>
                  </c:pt>
                  <c:pt idx="4">
                    <c:v>TDGNet (all steps)</c:v>
                  </c:pt>
                </c:lvl>
              </c:multiLvlStrCache>
            </c:multiLvlStrRef>
          </c:cat>
          <c:val>
            <c:numRef>
              <c:f>Sheet1!$B$2:$B$6</c:f>
              <c:numCache>
                <c:formatCode>General</c:formatCode>
                <c:ptCount val="5"/>
                <c:pt idx="0">
                  <c:v>0.64</c:v>
                </c:pt>
                <c:pt idx="1">
                  <c:v>0.66</c:v>
                </c:pt>
                <c:pt idx="2">
                  <c:v>0.63</c:v>
                </c:pt>
                <c:pt idx="3">
                  <c:v>0.61</c:v>
                </c:pt>
                <c:pt idx="4">
                  <c:v>0.68</c:v>
                </c:pt>
              </c:numCache>
            </c:numRef>
          </c:val>
        </c:ser>
        <c:dLbls>
          <c:numFmt formatCode="0.0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141A33"/>
                </a:solidFill>
                <a:latin typeface="+mn-lt"/>
              </a:defRPr>
            </a:pPr>
            <a:endParaRPr lang="en-US"/>
          </a:p>
        </c:txPr>
        <c:crossAx val="2094734552"/>
        <c:crosses val="autoZero"/>
        <c:auto val="1"/>
        <c:lblAlgn val="ctr"/>
        <c:noMultiLvlLbl val="1"/>
      </c:catAx>
      <c:valAx>
        <c:axId val="2094734552"/>
        <c:scaling>
          <c:orientation val="minMax"/>
          <c:max val="0.7"/>
          <c:min val="0.5"/>
        </c:scaling>
        <c:delete val="0"/>
        <c:axPos val="l"/>
        <c:majorGridlines>
          <c:spPr>
            <a:ln w="9525" cap="flat">
              <a:solidFill>
                <a:srgbClr val="E2E5EE"/>
              </a:solidFill>
              <a:prstDash val="solid"/>
              <a:round/>
            </a:ln>
          </c:spPr>
        </c:majorGridlines>
        <c:numFmt formatCode="0.00" sourceLinked="0"/>
        <c:majorTickMark val="out"/>
        <c:minorTickMark val="none"/>
        <c:tickLblPos val="nextTo"/>
        <c:spPr>
          <a:ln w="12700" cap="flat">
            <a:noFill/>
            <a:prstDash val="solid"/>
            <a:round/>
          </a:ln>
        </c:spPr>
        <c:txPr>
          <a:bodyPr/>
          <a:lstStyle/>
          <a:p>
            <a:pPr>
              <a:defRPr sz="1100" b="0" i="0" u="none" strike="noStrike">
                <a:solidFill>
                  <a:srgbClr val="62687C"/>
                </a:solidFill>
                <a:latin typeface="+mn-lt"/>
              </a:defRPr>
            </a:pPr>
            <a:endParaRPr lang="en-US"/>
          </a:p>
        </c:txPr>
        <c:crossAx val="2094734554"/>
        <c:crosses val="autoZero"/>
        <c:crossBetween val="between"/>
        <c:majorUnit val="0.05"/>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500" b="0" i="0" u="none" strike="noStrike">
                <a:solidFill>
                  <a:srgbClr val="141A33"/>
                </a:solidFill>
                <a:latin typeface="+mn-lt"/>
              </a:defRPr>
            </a:pPr>
            <a:r>
              <a:rPr sz="1500" b="0" i="0" u="none" strike="noStrike">
                <a:solidFill>
                  <a:srgbClr val="141A33"/>
                </a:solidFill>
                <a:latin typeface="+mn-lt"/>
              </a:rPr>
              <a:t>Removing the graph edges</a:t>
            </a:r>
          </a:p>
        </c:rich>
      </c:tx>
      <c:layout/>
      <c:overlay val="0"/>
    </c:title>
    <c:autoTitleDeleted val="0"/>
    <c:plotArea>
      <c:layout/>
      <c:barChart>
        <c:barDir val="col"/>
        <c:grouping val="clustered"/>
        <c:varyColors val="0"/>
        <c:ser>
          <c:idx val="0"/>
          <c:order val="0"/>
          <c:tx>
            <c:strRef>
              <c:f>Sheet1!$B$1</c:f>
              <c:strCache>
                <c:ptCount val="1"/>
                <c:pt idx="0">
                  <c:v>TDGNet</c:v>
                </c:pt>
              </c:strCache>
            </c:strRef>
          </c:tx>
          <c:spPr>
            <a:solidFill>
              <a:srgbClr val="3346C8"/>
            </a:solidFill>
            <a:effectLst/>
          </c:spPr>
          <c:invertIfNegative val="0"/>
          <c:dLbls>
            <c:numFmt formatCode="0.0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cat>
            <c:multiLvlStrRef>
              <c:f>Sheet1!$A$2:$A$5</c:f>
              <c:multiLvlStrCache>
                <c:ptCount val="4"/>
                <c:lvl>
                  <c:pt idx="0">
                    <c:v>CSQA</c:v>
                  </c:pt>
                  <c:pt idx="1">
                    <c:v>TriviaQA</c:v>
                  </c:pt>
                  <c:pt idx="2">
                    <c:v>HotpotQA</c:v>
                  </c:pt>
                  <c:pt idx="3">
                    <c:v>Math</c:v>
                  </c:pt>
                </c:lvl>
              </c:multiLvlStrCache>
            </c:multiLvlStrRef>
          </c:cat>
          <c:val>
            <c:numRef>
              <c:f>Sheet1!$B$2:$B$5</c:f>
              <c:numCache>
                <c:formatCode>General</c:formatCode>
                <c:ptCount val="4"/>
                <c:pt idx="0">
                  <c:v>0.65</c:v>
                </c:pt>
                <c:pt idx="1">
                  <c:v>0.72</c:v>
                </c:pt>
                <c:pt idx="2">
                  <c:v>0.64</c:v>
                </c:pt>
                <c:pt idx="3">
                  <c:v>0.72</c:v>
                </c:pt>
              </c:numCache>
            </c:numRef>
          </c:val>
        </c:ser>
        <c:ser>
          <c:idx val="1"/>
          <c:order val="1"/>
          <c:tx>
            <c:strRef>
              <c:f>Sheet1!$C$1</c:f>
              <c:strCache>
                <c:ptCount val="1"/>
                <c:pt idx="0">
                  <c:v>No edges</c:v>
                </c:pt>
              </c:strCache>
            </c:strRef>
          </c:tx>
          <c:spPr>
            <a:solidFill>
              <a:srgbClr val="B2B8C8"/>
            </a:solidFill>
            <a:effectLst/>
          </c:spPr>
          <c:invertIfNegative val="0"/>
          <c:dLbls>
            <c:numFmt formatCode="0.0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cat>
            <c:multiLvlStrRef>
              <c:f>Sheet1!$A$2:$A$5</c:f>
              <c:multiLvlStrCache>
                <c:ptCount val="4"/>
                <c:lvl>
                  <c:pt idx="0">
                    <c:v>CSQA</c:v>
                  </c:pt>
                  <c:pt idx="1">
                    <c:v>TriviaQA</c:v>
                  </c:pt>
                  <c:pt idx="2">
                    <c:v>HotpotQA</c:v>
                  </c:pt>
                  <c:pt idx="3">
                    <c:v>Math</c:v>
                  </c:pt>
                </c:lvl>
              </c:multiLvlStrCache>
            </c:multiLvlStrRef>
          </c:cat>
          <c:val>
            <c:numRef>
              <c:f>Sheet1!$C$2:$C$5</c:f>
              <c:numCache>
                <c:formatCode>General</c:formatCode>
                <c:ptCount val="4"/>
                <c:pt idx="0">
                  <c:v>0.4</c:v>
                </c:pt>
                <c:pt idx="1">
                  <c:v>0.43</c:v>
                </c:pt>
                <c:pt idx="2">
                  <c:v>0.48</c:v>
                </c:pt>
                <c:pt idx="3">
                  <c:v>0.49</c:v>
                </c:pt>
              </c:numCache>
            </c:numRef>
          </c:val>
        </c:ser>
        <c:dLbls>
          <c:numFmt formatCode="0.0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300" b="0" i="0" u="none" strike="noStrike">
                <a:solidFill>
                  <a:srgbClr val="141A33"/>
                </a:solidFill>
                <a:latin typeface="+mn-lt"/>
              </a:defRPr>
            </a:pPr>
            <a:endParaRPr lang="en-US"/>
          </a:p>
        </c:txPr>
        <c:crossAx val="2094734552"/>
        <c:crosses val="autoZero"/>
        <c:auto val="1"/>
        <c:lblAlgn val="ctr"/>
        <c:noMultiLvlLbl val="1"/>
      </c:catAx>
      <c:valAx>
        <c:axId val="2094734552"/>
        <c:scaling>
          <c:orientation val="minMax"/>
          <c:max val="0.8"/>
          <c:min val="0.3"/>
        </c:scaling>
        <c:delete val="0"/>
        <c:axPos val="l"/>
        <c:majorGridlines>
          <c:spPr>
            <a:ln w="9525" cap="flat">
              <a:solidFill>
                <a:srgbClr val="E2E5EE"/>
              </a:solidFill>
              <a:prstDash val="solid"/>
              <a:round/>
            </a:ln>
          </c:spPr>
        </c:majorGridlines>
        <c:numFmt formatCode="0.0" sourceLinked="0"/>
        <c:majorTickMark val="out"/>
        <c:minorTickMark val="none"/>
        <c:tickLblPos val="nextTo"/>
        <c:spPr>
          <a:ln w="12700" cap="flat">
            <a:noFill/>
            <a:prstDash val="solid"/>
            <a:round/>
          </a:ln>
        </c:spPr>
        <c:txPr>
          <a:bodyPr/>
          <a:lstStyle/>
          <a:p>
            <a:pPr>
              <a:defRPr sz="1100" b="0" i="0" u="none" strike="noStrike">
                <a:solidFill>
                  <a:srgbClr val="62687C"/>
                </a:solidFill>
                <a:latin typeface="+mn-lt"/>
              </a:defRPr>
            </a:pPr>
            <a:endParaRPr lang="en-US"/>
          </a:p>
        </c:txPr>
        <c:crossAx val="2094734554"/>
        <c:crosses val="autoZero"/>
        <c:crossBetween val="between"/>
        <c:majorUnit val="0.1"/>
      </c:valAx>
      <c:spPr>
        <a:noFill/>
        <a:ln>
          <a:noFill/>
        </a:ln>
        <a:effectLst/>
      </c:spPr>
    </c:plotArea>
    <c:legend>
      <c:legendPos val="t"/>
      <c:overlay val="0"/>
      <c:txPr>
        <a:bodyPr/>
        <a:lstStyle/>
        <a:p>
          <a:pPr>
            <a:defRPr sz="1200">
              <a:solidFill>
                <a:srgbClr val="62687C"/>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500" b="0" i="0" u="none" strike="noStrike">
                <a:solidFill>
                  <a:srgbClr val="141A33"/>
                </a:solidFill>
                <a:latin typeface="+mn-lt"/>
              </a:defRPr>
            </a:pPr>
            <a:r>
              <a:rPr sz="1500" b="0" i="0" u="none" strike="noStrike">
                <a:solidFill>
                  <a:srgbClr val="141A33"/>
                </a:solidFill>
                <a:latin typeface="+mn-lt"/>
              </a:rPr>
              <a:t>New architectures (TriviaQA AUROC)</a:t>
            </a:r>
          </a:p>
        </c:rich>
      </c:tx>
      <c:layout/>
      <c:overlay val="0"/>
    </c:title>
    <c:autoTitleDeleted val="0"/>
    <c:plotArea>
      <c:layout/>
      <c:barChart>
        <c:barDir val="col"/>
        <c:grouping val="clustered"/>
        <c:varyColors val="0"/>
        <c:ser>
          <c:idx val="0"/>
          <c:order val="0"/>
          <c:tx>
            <c:strRef>
              <c:f>Sheet1!$B$1</c:f>
              <c:strCache>
                <c:ptCount val="1"/>
                <c:pt idx="0">
                  <c:v>LLaDA 1.5 (8B)</c:v>
                </c:pt>
              </c:strCache>
            </c:strRef>
          </c:tx>
          <c:spPr>
            <a:solidFill>
              <a:srgbClr val="141A33"/>
            </a:solidFill>
            <a:effectLst/>
          </c:spPr>
          <c:invertIfNegative val="0"/>
          <c:dLbls>
            <c:numFmt formatCode="0.0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cat>
            <c:multiLvlStrRef>
              <c:f>Sheet1!$A$2:$A$5</c:f>
              <c:multiLvlStrCache>
                <c:ptCount val="4"/>
                <c:lvl>
                  <c:pt idx="0">
                    <c:v>Semantic Entropy</c:v>
                  </c:pt>
                  <c:pt idx="1">
                    <c:v>Lexical Similarity</c:v>
                  </c:pt>
                  <c:pt idx="2">
                    <c:v>CHARM</c:v>
                  </c:pt>
                  <c:pt idx="3">
                    <c:v>TDGNet</c:v>
                  </c:pt>
                </c:lvl>
              </c:multiLvlStrCache>
            </c:multiLvlStrRef>
          </c:cat>
          <c:val>
            <c:numRef>
              <c:f>Sheet1!$B$2:$B$5</c:f>
              <c:numCache>
                <c:formatCode>General</c:formatCode>
                <c:ptCount val="4"/>
                <c:pt idx="0">
                  <c:v>0.71</c:v>
                </c:pt>
                <c:pt idx="1">
                  <c:v>0.71</c:v>
                </c:pt>
                <c:pt idx="2">
                  <c:v>0.69</c:v>
                </c:pt>
                <c:pt idx="3">
                  <c:v>0.76</c:v>
                </c:pt>
              </c:numCache>
            </c:numRef>
          </c:val>
        </c:ser>
        <c:ser>
          <c:idx val="1"/>
          <c:order val="1"/>
          <c:tx>
            <c:strRef>
              <c:f>Sheet1!$C$1</c:f>
              <c:strCache>
                <c:ptCount val="1"/>
                <c:pt idx="0">
                  <c:v>LLaDA 2.1-mini (16B MoE)</c:v>
                </c:pt>
              </c:strCache>
            </c:strRef>
          </c:tx>
          <c:spPr>
            <a:solidFill>
              <a:srgbClr val="9AA5E6"/>
            </a:solidFill>
            <a:effectLst/>
          </c:spPr>
          <c:invertIfNegative val="0"/>
          <c:dLbls>
            <c:numFmt formatCode="0.0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cat>
            <c:multiLvlStrRef>
              <c:f>Sheet1!$A$2:$A$5</c:f>
              <c:multiLvlStrCache>
                <c:ptCount val="4"/>
                <c:lvl>
                  <c:pt idx="0">
                    <c:v>Semantic Entropy</c:v>
                  </c:pt>
                  <c:pt idx="1">
                    <c:v>Lexical Similarity</c:v>
                  </c:pt>
                  <c:pt idx="2">
                    <c:v>CHARM</c:v>
                  </c:pt>
                  <c:pt idx="3">
                    <c:v>TDGNet</c:v>
                  </c:pt>
                </c:lvl>
              </c:multiLvlStrCache>
            </c:multiLvlStrRef>
          </c:cat>
          <c:val>
            <c:numRef>
              <c:f>Sheet1!$C$2:$C$5</c:f>
              <c:numCache>
                <c:formatCode>General</c:formatCode>
                <c:ptCount val="4"/>
                <c:pt idx="0">
                  <c:v>0.66</c:v>
                </c:pt>
                <c:pt idx="1">
                  <c:v>0.62</c:v>
                </c:pt>
                <c:pt idx="2">
                  <c:v>0.71</c:v>
                </c:pt>
                <c:pt idx="3">
                  <c:v>0.74</c:v>
                </c:pt>
              </c:numCache>
            </c:numRef>
          </c:val>
        </c:ser>
        <c:dLbls>
          <c:numFmt formatCode="0.0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300" b="0" i="0" u="none" strike="noStrike">
                <a:solidFill>
                  <a:srgbClr val="141A33"/>
                </a:solidFill>
                <a:latin typeface="+mn-lt"/>
              </a:defRPr>
            </a:pPr>
            <a:endParaRPr lang="en-US"/>
          </a:p>
        </c:txPr>
        <c:crossAx val="2094734552"/>
        <c:crosses val="autoZero"/>
        <c:auto val="1"/>
        <c:lblAlgn val="ctr"/>
        <c:noMultiLvlLbl val="1"/>
      </c:catAx>
      <c:valAx>
        <c:axId val="2094734552"/>
        <c:scaling>
          <c:orientation val="minMax"/>
          <c:max val="0.8"/>
          <c:min val="0.5"/>
        </c:scaling>
        <c:delete val="0"/>
        <c:axPos val="l"/>
        <c:majorGridlines>
          <c:spPr>
            <a:ln w="9525" cap="flat">
              <a:solidFill>
                <a:srgbClr val="E2E5EE"/>
              </a:solidFill>
              <a:prstDash val="solid"/>
              <a:round/>
            </a:ln>
          </c:spPr>
        </c:majorGridlines>
        <c:numFmt formatCode="0.00" sourceLinked="0"/>
        <c:majorTickMark val="out"/>
        <c:minorTickMark val="none"/>
        <c:tickLblPos val="nextTo"/>
        <c:spPr>
          <a:ln w="12700" cap="flat">
            <a:noFill/>
            <a:prstDash val="solid"/>
            <a:round/>
          </a:ln>
        </c:spPr>
        <c:txPr>
          <a:bodyPr/>
          <a:lstStyle/>
          <a:p>
            <a:pPr>
              <a:defRPr sz="1100" b="0" i="0" u="none" strike="noStrike">
                <a:solidFill>
                  <a:srgbClr val="62687C"/>
                </a:solidFill>
                <a:latin typeface="+mn-lt"/>
              </a:defRPr>
            </a:pPr>
            <a:endParaRPr lang="en-US"/>
          </a:p>
        </c:txPr>
        <c:crossAx val="2094734554"/>
        <c:crosses val="autoZero"/>
        <c:crossBetween val="between"/>
        <c:majorUnit val="0.05"/>
      </c:valAx>
      <c:spPr>
        <a:noFill/>
        <a:ln>
          <a:noFill/>
        </a:ln>
        <a:effectLst/>
      </c:spPr>
    </c:plotArea>
    <c:legend>
      <c:legendPos val="t"/>
      <c:overlay val="0"/>
      <c:txPr>
        <a:bodyPr/>
        <a:lstStyle/>
        <a:p>
          <a:pPr>
            <a:defRPr sz="1200">
              <a:solidFill>
                <a:srgbClr val="62687C"/>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500" b="0" i="0" u="none" strike="noStrike">
                <a:solidFill>
                  <a:srgbClr val="141A33"/>
                </a:solidFill>
                <a:latin typeface="+mn-lt"/>
              </a:defRPr>
            </a:pPr>
            <a:r>
              <a:rPr sz="1500" b="0" i="0" u="none" strike="noStrike">
                <a:solidFill>
                  <a:srgbClr val="141A33"/>
                </a:solidFill>
                <a:latin typeface="+mn-lt"/>
              </a:rPr>
              <a:t>Wall-clock time for 100 queries (s), LLaDA-8B</a:t>
            </a:r>
          </a:p>
        </c:rich>
      </c:tx>
      <c:layout/>
      <c:overlay val="0"/>
    </c:title>
    <c:autoTitleDeleted val="0"/>
    <c:plotArea>
      <c:layout/>
      <c:barChart>
        <c:barDir val="bar"/>
        <c:grouping val="clustered"/>
        <c:varyColors val="0"/>
        <c:ser>
          <c:idx val="0"/>
          <c:order val="0"/>
          <c:tx>
            <c:strRef>
              <c:f>Sheet1!$B$1</c:f>
              <c:strCache>
                <c:ptCount val="1"/>
                <c:pt idx="0">
                  <c:v>Seconds per 100 queries</c:v>
                </c:pt>
              </c:strCache>
            </c:strRef>
          </c:tx>
          <c:spPr>
            <a:solidFill>
              <a:srgbClr val="B2B8C8"/>
            </a:solidFill>
            <a:effectLst/>
          </c:spPr>
          <c:invertIfNegative val="0"/>
          <c:dLbls>
            <c:numFmt formatCode="#,##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dPt>
            <c:idx val="0"/>
            <c:invertIfNegative val="0"/>
            <c:bubble3D val="0"/>
            <c:spPr>
              <a:solidFill>
                <a:srgbClr val="B2B8C8"/>
              </a:solidFill>
              <a:effectLst/>
            </c:spPr>
          </c:dPt>
          <c:dPt>
            <c:idx val="1"/>
            <c:invertIfNegative val="0"/>
            <c:bubble3D val="0"/>
            <c:spPr>
              <a:solidFill>
                <a:srgbClr val="B2B8C8"/>
              </a:solidFill>
              <a:effectLst/>
            </c:spPr>
          </c:dPt>
          <c:dPt>
            <c:idx val="2"/>
            <c:invertIfNegative val="0"/>
            <c:bubble3D val="0"/>
            <c:spPr>
              <a:solidFill>
                <a:srgbClr val="B2B8C8"/>
              </a:solidFill>
              <a:effectLst/>
            </c:spPr>
          </c:dPt>
          <c:dPt>
            <c:idx val="3"/>
            <c:invertIfNegative val="0"/>
            <c:bubble3D val="0"/>
            <c:spPr>
              <a:solidFill>
                <a:srgbClr val="3346C8"/>
              </a:solidFill>
              <a:effectLst/>
            </c:spPr>
          </c:dPt>
          <c:dPt>
            <c:idx val="4"/>
            <c:invertIfNegative val="0"/>
            <c:bubble3D val="0"/>
            <c:spPr>
              <a:solidFill>
                <a:srgbClr val="B2B8C8"/>
              </a:solidFill>
              <a:effectLst/>
            </c:spPr>
          </c:dPt>
          <c:cat>
            <c:multiLvlStrRef>
              <c:f>Sheet1!$A$2:$A$6</c:f>
              <c:multiLvlStrCache>
                <c:ptCount val="5"/>
                <c:lvl>
                  <c:pt idx="0">
                    <c:v>Semantic Entropy</c:v>
                  </c:pt>
                  <c:pt idx="1">
                    <c:v>Lexical Similarity</c:v>
                  </c:pt>
                  <c:pt idx="2">
                    <c:v>EigenScore</c:v>
                  </c:pt>
                  <c:pt idx="3">
                    <c:v>TDGNet</c:v>
                  </c:pt>
                  <c:pt idx="4">
                    <c:v>Perplexity</c:v>
                  </c:pt>
                </c:lvl>
              </c:multiLvlStrCache>
            </c:multiLvlStrRef>
          </c:cat>
          <c:val>
            <c:numRef>
              <c:f>Sheet1!$B$2:$B$6</c:f>
              <c:numCache>
                <c:formatCode>General</c:formatCode>
                <c:ptCount val="5"/>
                <c:pt idx="0">
                  <c:v>2101</c:v>
                </c:pt>
                <c:pt idx="1">
                  <c:v>2100</c:v>
                </c:pt>
                <c:pt idx="2">
                  <c:v>2102</c:v>
                </c:pt>
                <c:pt idx="3">
                  <c:v>442</c:v>
                </c:pt>
                <c:pt idx="4">
                  <c:v>426</c:v>
                </c:pt>
              </c:numCache>
            </c:numRef>
          </c:val>
        </c:ser>
        <c:dLbls>
          <c:numFmt formatCode="#,##0" sourceLinked="0"/>
          <c:txPr>
            <a:bodyPr/>
            <a:lstStyle/>
            <a:p>
              <a:pPr>
                <a:defRPr b="0" i="0" strike="noStrike" sz="1200" u="none">
                  <a:solidFill>
                    <a:srgbClr val="141A33"/>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141A33"/>
                </a:solidFill>
                <a:latin typeface="+mn-lt"/>
              </a:defRPr>
            </a:pPr>
            <a:endParaRPr lang="en-US"/>
          </a:p>
        </c:txPr>
        <c:crossAx val="2094734552"/>
        <c:crosses val="autoZero"/>
        <c:auto val="1"/>
        <c:lblAlgn val="ctr"/>
        <c:noMultiLvlLbl val="1"/>
      </c:catAx>
      <c:valAx>
        <c:axId val="2094734552"/>
        <c:scaling>
          <c:orientation val="minMax"/>
          <c:max val="2400"/>
          <c:min val="0"/>
        </c:scaling>
        <c:delete val="0"/>
        <c:axPos val="b"/>
        <c:majorGridlines>
          <c:spPr>
            <a:ln w="9525" cap="flat">
              <a:solidFill>
                <a:srgbClr val="E2E5EE"/>
              </a:solidFill>
              <a:prstDash val="solid"/>
              <a:round/>
            </a:ln>
          </c:spPr>
        </c:majorGridlines>
        <c:numFmt formatCode="#,##0" sourceLinked="0"/>
        <c:majorTickMark val="out"/>
        <c:minorTickMark val="none"/>
        <c:tickLblPos val="low"/>
        <c:spPr>
          <a:ln w="12700" cap="flat">
            <a:noFill/>
            <a:prstDash val="solid"/>
            <a:round/>
          </a:ln>
        </c:spPr>
        <c:txPr>
          <a:bodyPr/>
          <a:lstStyle/>
          <a:p>
            <a:pPr>
              <a:defRPr sz="1100" b="0" i="0" u="none" strike="noStrike">
                <a:solidFill>
                  <a:srgbClr val="62687C"/>
                </a:solidFill>
                <a:latin typeface="+mn-lt"/>
              </a:defRPr>
            </a:pPr>
            <a:endParaRPr lang="en-US"/>
          </a:p>
        </c:txPr>
        <c:crossAx val="2094734554"/>
        <c:crosses val="autoZero"/>
        <c:crossBetween val="between"/>
        <c:majorUnit val="600"/>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I'm Arshia. This is joint work with Philip Torr, Yongqiang Chen and Junchi Yu. Diffusion language models are a fast-growing alternative to autoregressive LLMs, but we know very little about detecting their hallucinations. Our main message today is simple: for diffusion models, whether an answer is factual is a property of the whole denoising trajectory, not only of the final output. TDGNet turns that trajectory into a temporal graph of attention and learns to read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autoregressive models, diffusion language models such as LLaDA and Dream start from a fully masked sequence and denoise every position in parallel over a fixed number of steps, using bidirectional attention. On the right you can see the idea: tokens appear gradually, and nothing is final until the last step. This gives faster, more flexible generation, and these models are now competitive at the 7 to 8 billion parameter scale. But it also changes what a hallucination looks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real trace from our case studies. Asked who managed Sheffield Wednesday in 1991, the model first proposes Kendall, then David Kendall, and finally settles on Brian Kendall, which is wrong; the answer is Ron Atkinson. The error is not a single event at the end: it drifts in over time. More generally we see four dynamics on the right: self-correction, where early noise resolves into the right answer; correctness decay; semantic drift; and persistent errors that lock in early. A detector that looks only at the final output, or at one snapshot, cannot tell these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Existing hallucination detectors were designed for autoregressive models. Output-based methods such as semantic entropy sample several answers and measure disagreement; that is slow, and diffusion models do not give a cheap single-pass likelihood. Latent-based probes read the hidden states at one point and ignore how they got there. Both leave the denoising trajectory unused, and that is exactly where the evidence is. TDGNet is designed to use it, from a single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key idea is to read every denoising step as a graph. Tokens are nodes, and we place an edge from token j to token i whenever i attends strongly to j in the head-averaged final-layer attention, using a threshold tau of 0.05. Why attention rather than, say, a nearest-neighbour graph over hidden states? It is the only per-step, per-pair signal the model exposes natively; it is already computed, so the graph costs one threshold; and bidirectional attention is precisely the mechanism diffusion models use to refine context, so its evolution is what we want to follow.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full pipeline. At each keyframe of the trajectory we build the attention graph. Node features are the projected hidden states and edge features are the attention weights. TDGNet passes messages within each graph, keeps a memory for every token that is updated from step to step, and finally learns which steps matter most before scoring the whole answer. In this example, the answer Brian Kendall is flagged as hallucinated.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more detail, there are three stages, all trained end-to-end. First, spatial aggregation: an MLP-based message-passing step summarises each token's attention neighbourhood at that step. Second, temporal memory: a GRU updates a persistent memory for every token as we move from noise to the final answer. Third, a temporal attention readout: a learned query decides which steps are most informative for each token. For response-level detection we mean-pool and classify; for token-level localisation we classify each token embedding directly.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 on two main diffusion models, LLaDA-8B and Dream-7B, and test generalisation on LLaDA 1.5 and the 16-billion-parameter mixture-of-experts LLaDA 2.1-mini. We use four QA benchmarks for response-level detection, plus Natural Questions and TriviaQA for token-level localisation. Baselines cover output-based, latent-based and graph-based detectors. We report AUROC, with fixed 1500, 300, 300 splits, 32 generated tokens and 16 denoising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main results. On LLaDA-8B, TDGNet reaches an average AUROC of 0.68, ahead of semantic entropy at 0.65. On Dream-7B it reaches 0.73 against 0.69 for lexical similarity. Note that the strongest baseline changes from model to model, while TDGNet is best on average on both, and it is best or tied on every individual benchmark in the full table. Note the axes start at chance, 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TDGNet produces an embedding per token, the same model can localise which tokens are hallucinated. Standard uncertainty scores reach about 0.7 AUROC, because a sequence-level score diluted across tokens hides local errors. TDGNet reaches 0.87 on Natural Questions and 0.85 on TriviaQA, ahead of the static-graph baseline CHARM, which shows that the temporal memory refines where the error is, not just whether there is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ablations explain where the gains come from. On the left, a static graph detector applied at a single step peaks in the middle of the trajectory, at 0.66, and is weaker at both the start and the end; using all steps gives 0.68. So the evidence is distributed, not localised at one step. On the right, removing the edges reduces TDGNet to a per-token classifier, and performance collapses to near chance on every dataset. Both the temporal and the relational parts are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TDGNet is not tied to one model. On LLaDA 1.5 it reaches 0.76 and on the 16B mixture-of-experts LLaDA 2.1-mini it reaches 0.74, ahead of all baselines on both, even though the latter uses block-local attention. It also transfers zero-shot across datasets: 0.55 to 0.62 AUROC on all but one source-target pair, while latent probes like CCS fall to near chance. Training on HotpotQA transfers best, which suggests the hallucination signatures are partly task-agnostic.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TDGNet is also cheap. Sampling-based methods need five generations per query, so they take around 2100 seconds per 100 queries on LLaDA-8B. TDGNet runs on a single denoising trajectory and reuses attention the model already computes, so it adds about 160 milliseconds per query, roughly 4 percent of generation time, and is about 4.8 times faster than semantic entropy, close to single-pass baselines like perplexity.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summarise: in diffusion language models, factuality is a property of the trajectory. TDGNet captures it by learning over attention graphs across denoising steps, with per-token memory and temporal attention, all from one generation. It gives the best average AUROC on both main models, localises hallucinated tokens, and transfers to new architectures. Our study is limited to QA-style benchmarks, where labels are reliable, and current open diffusion models are still unstable on long outputs; extending this to long-form generation is a natural next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The paper and project page are linked here, and I am happy to take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the full Table 1 with per-dataset AUROC for both models.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asked about TraceDet: it is concurrent work using token-level entropy traces. In our faithful reproduction the averages are similar; TDGNet is stronger on the reasoning-heavy HotpotQA and TriviaQA, TraceDet on Math and CSQA, and TDGNet additionally localises hallucinated tokens.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asked about the threshold: results are stable between 0.03 and 0.05, and we use 0.05 everywhere for consistency. Too aggressive a threshold, 0.07, removes almost all edges and the detector fails, consistent with the no-edges ablation.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chemeClr val="tx1"/>
        </a:solidFill>
      </p:bgPr>
    </p:bg>
    <p:spTree>
      <p:nvGrpSpPr>
        <p:cNvPr id="1" name=""/>
        <p:cNvGrpSpPr/>
        <p:nvPr/>
      </p:nvGrpSpPr>
      <p:grpSpPr>
        <a:xfrm>
          <a:off x="0" y="0"/>
          <a:ext cx="0" cy="0"/>
          <a:chOff x="0" y="0"/>
          <a:chExt cx="0" cy="0"/>
        </a:xfrm>
      </p:grpSpPr>
      <p:pic>
        <p:nvPicPr>
          <p:cNvPr id="2" name="Image 0" descr="/home/claude/slides/assets/mark_navy.png">    </p:cNvPr>
          <p:cNvPicPr>
            <a:picLocks noChangeAspect="1"/>
          </p:cNvPicPr>
          <p:nvPr/>
        </p:nvPicPr>
        <p:blipFill>
          <a:blip r:embed="rId1"/>
          <a:stretch>
            <a:fillRect/>
          </a:stretch>
        </p:blipFill>
        <p:spPr>
          <a:xfrm>
            <a:off x="8001000" y="1325880"/>
            <a:ext cx="3566160" cy="3099816"/>
          </a:xfrm>
          <a:prstGeom prst="rect">
            <a:avLst/>
          </a:prstGeom>
        </p:spPr>
      </p:pic>
      <p:sp>
        <p:nvSpPr>
          <p:cNvPr id="3" name="Text 0"/>
          <p:cNvSpPr/>
          <p:nvPr>
            <p:ph idx="101" type="title" hasCustomPrompt="1"/>
          </p:nvPr>
        </p:nvSpPr>
        <p:spPr>
          <a:xfrm>
            <a:off x="731520" y="1234440"/>
            <a:ext cx="6949440" cy="2103120"/>
          </a:xfrm>
          <a:prstGeom prst="rect">
            <a:avLst/>
          </a:prstGeom>
          <a:noFill/>
          <a:ln/>
        </p:spPr>
        <p:txBody>
          <a:bodyPr wrap="square" rtlCol="0"/>
          <a:lstStyle>
            <a:lvl1pPr algn="l" indent="0" marL="0">
              <a:buNone/>
              <a:defRPr lang="en-US" sz="3400" b="1" dirty="0">
                <a:solidFill>
                  <a:schemeClr val="bg1"/>
                </a:solidFill>
              </a:defRPr>
            </a:lvl1pPr>
          </a:lstStyle>
          <a:p>
            <a:pPr algn="l" indent="0" marL="0">
              <a:buNone/>
            </a:pPr>
            <a:r>
              <a:rPr lang="en-US" sz="3400" b="1" dirty="0">
                <a:solidFill>
                  <a:schemeClr val="bg1"/>
                </a:solidFill>
              </a:rPr>
              <a:t>Title</a:t>
            </a:r>
            <a:endParaRPr lang="en-US" sz="3400" dirty="0"/>
          </a:p>
        </p:txBody>
      </p:sp>
      <p:sp>
        <p:nvSpPr>
          <p:cNvPr id="4" name="Text 0"/>
          <p:cNvSpPr/>
          <p:nvPr>
            <p:ph idx="102" type="body" hasCustomPrompt="1"/>
          </p:nvPr>
        </p:nvSpPr>
        <p:spPr>
          <a:xfrm>
            <a:off x="731520" y="3520440"/>
            <a:ext cx="6949440" cy="502920"/>
          </a:xfrm>
          <a:prstGeom prst="rect">
            <a:avLst/>
          </a:prstGeom>
          <a:noFill/>
          <a:ln/>
        </p:spPr>
        <p:txBody>
          <a:bodyPr wrap="square" rtlCol="0"/>
          <a:lstStyle>
            <a:lvl1pPr indent="0" marL="0">
              <a:buNone/>
              <a:defRPr lang="en-US" sz="2000" dirty="0">
                <a:solidFill>
                  <a:schemeClr val="bg1"/>
                </a:solidFill>
              </a:defRPr>
            </a:lvl1pPr>
          </a:lstStyle>
          <a:p>
            <a:pPr indent="0" marL="0">
              <a:buNone/>
            </a:pPr>
            <a:r>
              <a:rPr lang="en-US" sz="2000" dirty="0">
                <a:solidFill>
                  <a:schemeClr val="bg1"/>
                </a:solidFill>
              </a:rPr>
              <a:t>Authors</a:t>
            </a:r>
            <a:endParaRPr lang="en-US" sz="2000" dirty="0"/>
          </a:p>
        </p:txBody>
      </p:sp>
      <p:sp>
        <p:nvSpPr>
          <p:cNvPr id="5" name="Text 0"/>
          <p:cNvSpPr/>
          <p:nvPr>
            <p:ph idx="103" type="body" hasCustomPrompt="1"/>
          </p:nvPr>
        </p:nvSpPr>
        <p:spPr>
          <a:xfrm>
            <a:off x="731520" y="4023360"/>
            <a:ext cx="6949440" cy="411480"/>
          </a:xfrm>
          <a:prstGeom prst="rect">
            <a:avLst/>
          </a:prstGeom>
          <a:noFill/>
          <a:ln/>
        </p:spPr>
        <p:txBody>
          <a:bodyPr wrap="square" rtlCol="0"/>
          <a:lstStyle>
            <a:lvl1pPr indent="0" marL="0">
              <a:buNone/>
              <a:defRPr lang="en-US" sz="1400" dirty="0">
                <a:solidFill>
                  <a:schemeClr val="bg2"/>
                </a:solidFill>
              </a:defRPr>
            </a:lvl1pPr>
          </a:lstStyle>
          <a:p>
            <a:pPr indent="0" marL="0">
              <a:buNone/>
            </a:pPr>
            <a:r>
              <a:rPr lang="en-US" sz="1400" dirty="0">
                <a:solidFill>
                  <a:schemeClr val="bg2"/>
                </a:solidFill>
              </a:rPr>
              <a:t>Affiliations</a:t>
            </a:r>
            <a:endParaRPr lang="en-US"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pic>
        <p:nvPicPr>
          <p:cNvPr id="2" name="Image 0" descr="/home/claude/slides/assets/mark_white.png">    </p:cNvPr>
          <p:cNvPicPr>
            <a:picLocks noChangeAspect="1"/>
          </p:cNvPicPr>
          <p:nvPr/>
        </p:nvPicPr>
        <p:blipFill>
          <a:blip r:embed="rId1"/>
          <a:stretch>
            <a:fillRect/>
          </a:stretch>
        </p:blipFill>
        <p:spPr>
          <a:xfrm>
            <a:off x="548640" y="6336792"/>
            <a:ext cx="365760" cy="320040"/>
          </a:xfrm>
          <a:prstGeom prst="rect">
            <a:avLst/>
          </a:prstGeom>
        </p:spPr>
      </p:pic>
      <p:sp>
        <p:nvSpPr>
          <p:cNvPr id="3" name="Text 0"/>
          <p:cNvSpPr/>
          <p:nvPr/>
        </p:nvSpPr>
        <p:spPr>
          <a:xfrm>
            <a:off x="987552" y="6336792"/>
            <a:ext cx="3657600" cy="320040"/>
          </a:xfrm>
          <a:prstGeom prst="rect">
            <a:avLst/>
          </a:prstGeom>
          <a:noFill/>
          <a:ln/>
        </p:spPr>
        <p:txBody>
          <a:bodyPr wrap="square" lIns="0" tIns="0" rIns="0" bIns="0" rtlCol="0" anchor="ctr"/>
          <a:lstStyle/>
          <a:p>
            <a:pPr indent="0" marL="0">
              <a:buNone/>
            </a:pPr>
            <a:r>
              <a:rPr lang="en-US" sz="1000" dirty="0">
                <a:solidFill>
                  <a:schemeClr val="accent6"/>
                </a:solidFill>
              </a:rPr>
              <a:t>TDGNet, EMNLP 2026 Oral</a:t>
            </a:r>
            <a:endParaRPr lang="en-US" sz="1000" dirty="0"/>
          </a:p>
        </p:txBody>
      </p:sp>
      <p:sp>
        <p:nvSpPr>
          <p:cNvPr id="4" name="Text 1"/>
          <p:cNvSpPr/>
          <p:nvPr>
            <p:ph idx="102" type="title" hasCustomPrompt="1"/>
          </p:nvPr>
        </p:nvSpPr>
        <p:spPr>
          <a:xfrm>
            <a:off x="548640" y="347472"/>
            <a:ext cx="11064240" cy="731520"/>
          </a:xfrm>
          <a:prstGeom prst="rect">
            <a:avLst/>
          </a:prstGeom>
          <a:noFill/>
          <a:ln/>
        </p:spPr>
        <p:txBody>
          <a:bodyPr wrap="square" rtlCol="0"/>
          <a:lstStyle>
            <a:lvl1pPr algn="l" indent="0" marL="0">
              <a:buNone/>
              <a:defRPr lang="en-US" sz="3000" b="1" dirty="0">
                <a:solidFill>
                  <a:schemeClr val="tx1"/>
                </a:solidFill>
              </a:defRPr>
            </a:lvl1pPr>
          </a:lstStyle>
          <a:p>
            <a:pPr algn="l" indent="0" marL="0">
              <a:buNone/>
            </a:pPr>
            <a:r>
              <a:rPr lang="en-US" sz="3000" b="1" dirty="0">
                <a:solidFill>
                  <a:schemeClr val="tx1"/>
                </a:solidFill>
              </a:rPr>
              <a:t>Title</a:t>
            </a:r>
            <a:endParaRPr lang="en-US" sz="30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_DARK">
    <p:bg>
      <p:bgPr>
        <a:solidFill>
          <a:schemeClr val="tx1"/>
        </a:solidFill>
      </p:bgPr>
    </p:bg>
    <p:spTree>
      <p:nvGrpSpPr>
        <p:cNvPr id="1" name=""/>
        <p:cNvGrpSpPr/>
        <p:nvPr/>
      </p:nvGrpSpPr>
      <p:grpSpPr>
        <a:xfrm>
          <a:off x="0" y="0"/>
          <a:ext cx="0" cy="0"/>
          <a:chOff x="0" y="0"/>
          <a:chExt cx="0" cy="0"/>
        </a:xfrm>
      </p:grpSpPr>
      <p:pic>
        <p:nvPicPr>
          <p:cNvPr id="2" name="Image 0" descr="/home/claude/slides/assets/mark_navy.png">    </p:cNvPr>
          <p:cNvPicPr>
            <a:picLocks noChangeAspect="1"/>
          </p:cNvPicPr>
          <p:nvPr/>
        </p:nvPicPr>
        <p:blipFill>
          <a:blip r:embed="rId1"/>
          <a:stretch>
            <a:fillRect/>
          </a:stretch>
        </p:blipFill>
        <p:spPr>
          <a:xfrm>
            <a:off x="8001000" y="1463040"/>
            <a:ext cx="3566160" cy="3099816"/>
          </a:xfrm>
          <a:prstGeom prst="rect">
            <a:avLst/>
          </a:prstGeom>
        </p:spPr>
      </p:pic>
      <p:sp>
        <p:nvSpPr>
          <p:cNvPr id="3" name="Text 0"/>
          <p:cNvSpPr/>
          <p:nvPr>
            <p:ph idx="101" type="title" hasCustomPrompt="1"/>
          </p:nvPr>
        </p:nvSpPr>
        <p:spPr>
          <a:xfrm>
            <a:off x="731520" y="1828800"/>
            <a:ext cx="6766560" cy="1005840"/>
          </a:xfrm>
          <a:prstGeom prst="rect">
            <a:avLst/>
          </a:prstGeom>
          <a:noFill/>
          <a:ln/>
        </p:spPr>
        <p:txBody>
          <a:bodyPr wrap="square" rtlCol="0"/>
          <a:lstStyle>
            <a:lvl1pPr algn="l" indent="0" marL="0">
              <a:buNone/>
              <a:defRPr lang="en-US" sz="4800" b="1" dirty="0">
                <a:solidFill>
                  <a:schemeClr val="bg1"/>
                </a:solidFill>
              </a:defRPr>
            </a:lvl1pPr>
          </a:lstStyle>
          <a:p>
            <a:pPr algn="l" indent="0" marL="0">
              <a:buNone/>
            </a:pPr>
            <a:r>
              <a:rPr lang="en-US" sz="4800" b="1" dirty="0">
                <a:solidFill>
                  <a:schemeClr val="bg1"/>
                </a:solidFill>
              </a:rPr>
              <a:t>Title</a:t>
            </a:r>
            <a:endParaRPr lang="en-US" sz="4800" dirty="0"/>
          </a:p>
        </p:txBody>
      </p:sp>
      <p:sp>
        <p:nvSpPr>
          <p:cNvPr id="4" name="Text 0"/>
          <p:cNvSpPr/>
          <p:nvPr>
            <p:ph idx="102" type="body" hasCustomPrompt="1"/>
          </p:nvPr>
        </p:nvSpPr>
        <p:spPr>
          <a:xfrm>
            <a:off x="731520" y="2880360"/>
            <a:ext cx="6766560" cy="548640"/>
          </a:xfrm>
          <a:prstGeom prst="rect">
            <a:avLst/>
          </a:prstGeom>
          <a:noFill/>
          <a:ln/>
        </p:spPr>
        <p:txBody>
          <a:bodyPr wrap="square" rtlCol="0"/>
          <a:lstStyle>
            <a:lvl1pPr indent="0" marL="0">
              <a:buNone/>
              <a:defRPr lang="en-US" sz="2000" dirty="0">
                <a:solidFill>
                  <a:schemeClr val="bg2"/>
                </a:solidFill>
              </a:defRPr>
            </a:lvl1pPr>
          </a:lstStyle>
          <a:p>
            <a:pPr indent="0" marL="0">
              <a:buNone/>
            </a:pPr>
            <a:r>
              <a:rPr lang="en-US" sz="2000" dirty="0">
                <a:solidFill>
                  <a:schemeClr val="bg2"/>
                </a:solidFill>
              </a:rPr>
              <a:t>Subtitle</a:t>
            </a:r>
            <a:endParaRPr lang="en-US" sz="2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3.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3.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3.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chart" Target="/ppt/charts/chart2.xml"/><Relationship Id="rId3" Type="http://schemas.openxmlformats.org/officeDocument/2006/relationships/slideLayout" Target="../slideLayouts/slideLayout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chart" Target="/ppt/charts/chart5.xml"/><Relationship Id="rId3" Type="http://schemas.openxmlformats.org/officeDocument/2006/relationships/slideLayout" Target="../slideLayouts/slideLayout3.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image" Target="../media/image-13-1.png"/><Relationship Id="rId3" Type="http://schemas.openxmlformats.org/officeDocument/2006/relationships/image" Target="../media/image-13-2.png"/><Relationship Id="rId4" Type="http://schemas.openxmlformats.org/officeDocument/2006/relationships/image" Target="../media/image-13-3.png"/><Relationship Id="rId5" Type="http://schemas.openxmlformats.org/officeDocument/2006/relationships/slideLayout" Target="../slideLayouts/slideLayout3.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3.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1" type="title" hasCustomPrompt="1"/>
          </p:nvPr>
        </p:nvSpPr>
        <p:spPr>
          <a:xfrm>
            <a:off x="731520" y="1234440"/>
            <a:ext cx="6949440" cy="2103120"/>
          </a:xfrm>
          <a:prstGeom prst="rect">
            <a:avLst/>
          </a:prstGeom>
          <a:noFill/>
          <a:ln/>
        </p:spPr>
        <p:txBody>
          <a:bodyPr wrap="square" lIns="0" tIns="0" rIns="0" bIns="0" rtlCol="0" anchor="t"/>
          <a:lstStyle/>
          <a:p>
            <a:pPr algn="l" indent="0" marL="0">
              <a:buNone/>
            </a:pPr>
            <a:r>
              <a:rPr lang="en-US" sz="3400" b="1" dirty="0">
                <a:solidFill>
                  <a:schemeClr val="bg1"/>
                </a:solidFill>
              </a:rPr>
              <a:t>TDGNet: Hallucination Detection in Diffusion Language Models via Temporal Dynamic Graphs</a:t>
            </a:r>
            <a:endParaRPr lang="en-US" sz="3400" dirty="0"/>
          </a:p>
        </p:txBody>
      </p:sp>
      <p:sp>
        <p:nvSpPr>
          <p:cNvPr id="3" name="Text 0"/>
          <p:cNvSpPr/>
          <p:nvPr>
            <p:ph idx="102" type="body" hasCustomPrompt="1"/>
          </p:nvPr>
        </p:nvSpPr>
        <p:spPr>
          <a:xfrm>
            <a:off x="731520" y="3520440"/>
            <a:ext cx="6949440" cy="502920"/>
          </a:xfrm>
          <a:prstGeom prst="rect">
            <a:avLst/>
          </a:prstGeom>
          <a:noFill/>
          <a:ln/>
        </p:spPr>
        <p:txBody>
          <a:bodyPr wrap="square" lIns="0" tIns="0" rIns="0" bIns="0" rtlCol="0"/>
          <a:lstStyle/>
          <a:p>
            <a:pPr indent="0" marL="0">
              <a:buNone/>
            </a:pPr>
            <a:r>
              <a:rPr lang="en-US" sz="2000" dirty="0">
                <a:solidFill>
                  <a:schemeClr val="bg1"/>
                </a:solidFill>
              </a:rPr>
              <a:t>Arshia Hemmat</a:t>
            </a:r>
            <a:pPr indent="0" marL="0">
              <a:buNone/>
            </a:pPr>
            <a:r>
              <a:rPr lang="en-US" sz="2000" baseline="30000" dirty="0">
                <a:solidFill>
                  <a:schemeClr val="bg1"/>
                </a:solidFill>
              </a:rPr>
              <a:t>1</a:t>
            </a:r>
            <a:pPr indent="0" marL="0">
              <a:buNone/>
            </a:pPr>
            <a:r>
              <a:rPr lang="en-US" sz="2000" dirty="0">
                <a:solidFill>
                  <a:schemeClr val="bg1"/>
                </a:solidFill>
              </a:rPr>
              <a:t>,  Philip Torr</a:t>
            </a:r>
            <a:pPr indent="0" marL="0">
              <a:buNone/>
            </a:pPr>
            <a:r>
              <a:rPr lang="en-US" sz="2000" baseline="30000" dirty="0">
                <a:solidFill>
                  <a:schemeClr val="bg1"/>
                </a:solidFill>
              </a:rPr>
              <a:t>1</a:t>
            </a:r>
            <a:pPr indent="0" marL="0">
              <a:buNone/>
            </a:pPr>
            <a:r>
              <a:rPr lang="en-US" sz="2000" dirty="0">
                <a:solidFill>
                  <a:schemeClr val="bg1"/>
                </a:solidFill>
              </a:rPr>
              <a:t>,  Yongqiang Chen</a:t>
            </a:r>
            <a:pPr indent="0" marL="0">
              <a:buNone/>
            </a:pPr>
            <a:r>
              <a:rPr lang="en-US" sz="2000" baseline="30000" dirty="0">
                <a:solidFill>
                  <a:schemeClr val="bg1"/>
                </a:solidFill>
              </a:rPr>
              <a:t>2,3</a:t>
            </a:r>
            <a:pPr indent="0" marL="0">
              <a:buNone/>
            </a:pPr>
            <a:r>
              <a:rPr lang="en-US" sz="2000" dirty="0">
                <a:solidFill>
                  <a:schemeClr val="bg1"/>
                </a:solidFill>
              </a:rPr>
              <a:t>,  Junchi Yu</a:t>
            </a:r>
            <a:pPr indent="0" marL="0">
              <a:buNone/>
            </a:pPr>
            <a:r>
              <a:rPr lang="en-US" sz="2000" baseline="30000" dirty="0">
                <a:solidFill>
                  <a:schemeClr val="bg1"/>
                </a:solidFill>
              </a:rPr>
              <a:t>1</a:t>
            </a:r>
            <a:endParaRPr lang="en-US" sz="2000" dirty="0"/>
          </a:p>
        </p:txBody>
      </p:sp>
      <p:sp>
        <p:nvSpPr>
          <p:cNvPr id="4" name="Text 0"/>
          <p:cNvSpPr/>
          <p:nvPr>
            <p:ph idx="103" type="body" hasCustomPrompt="1"/>
          </p:nvPr>
        </p:nvSpPr>
        <p:spPr>
          <a:xfrm>
            <a:off x="731520" y="4023360"/>
            <a:ext cx="6949440" cy="411480"/>
          </a:xfrm>
          <a:prstGeom prst="rect">
            <a:avLst/>
          </a:prstGeom>
          <a:noFill/>
          <a:ln/>
        </p:spPr>
        <p:txBody>
          <a:bodyPr wrap="square" lIns="0" tIns="0" rIns="0" bIns="0" rtlCol="0"/>
          <a:lstStyle/>
          <a:p>
            <a:pPr indent="0" marL="0">
              <a:buNone/>
            </a:pPr>
            <a:r>
              <a:rPr lang="en-US" sz="1400" baseline="30000" dirty="0">
                <a:solidFill>
                  <a:schemeClr val="bg2"/>
                </a:solidFill>
              </a:rPr>
              <a:t>1</a:t>
            </a:r>
            <a:pPr indent="0" marL="0">
              <a:buNone/>
            </a:pPr>
            <a:r>
              <a:rPr lang="en-US" sz="1400" dirty="0">
                <a:solidFill>
                  <a:schemeClr val="bg2"/>
                </a:solidFill>
              </a:rPr>
              <a:t>University of Oxford    </a:t>
            </a:r>
            <a:pPr indent="0" marL="0">
              <a:buNone/>
            </a:pPr>
            <a:r>
              <a:rPr lang="en-US" sz="1400" baseline="30000" dirty="0">
                <a:solidFill>
                  <a:schemeClr val="bg2"/>
                </a:solidFill>
              </a:rPr>
              <a:t>2</a:t>
            </a:r>
            <a:pPr indent="0" marL="0">
              <a:buNone/>
            </a:pPr>
            <a:r>
              <a:rPr lang="en-US" sz="1400" dirty="0">
                <a:solidFill>
                  <a:schemeClr val="bg2"/>
                </a:solidFill>
              </a:rPr>
              <a:t>Carnegie Mellon University    </a:t>
            </a:r>
            <a:pPr indent="0" marL="0">
              <a:buNone/>
            </a:pPr>
            <a:r>
              <a:rPr lang="en-US" sz="1400" baseline="30000" dirty="0">
                <a:solidFill>
                  <a:schemeClr val="bg2"/>
                </a:solidFill>
              </a:rPr>
              <a:t>3</a:t>
            </a:r>
            <a:pPr indent="0" marL="0">
              <a:buNone/>
            </a:pPr>
            <a:r>
              <a:rPr lang="en-US" sz="1400" dirty="0">
                <a:solidFill>
                  <a:schemeClr val="bg2"/>
                </a:solidFill>
              </a:rPr>
              <a:t>MBZUAI</a:t>
            </a:r>
            <a:endParaRPr lang="en-US" sz="1400" dirty="0"/>
          </a:p>
        </p:txBody>
      </p:sp>
      <p:sp>
        <p:nvSpPr>
          <p:cNvPr id="5" name="venue badge"/>
          <p:cNvSpPr/>
          <p:nvPr/>
        </p:nvSpPr>
        <p:spPr>
          <a:xfrm>
            <a:off x="731520" y="4754880"/>
            <a:ext cx="2103120" cy="457200"/>
          </a:xfrm>
          <a:prstGeom prst="roundRect">
            <a:avLst>
              <a:gd name="adj" fmla="val 16000"/>
            </a:avLst>
          </a:prstGeom>
          <a:solidFill>
            <a:schemeClr val="accent1"/>
          </a:solidFill>
          <a:ln w="12700">
            <a:solidFill>
              <a:schemeClr val="accent1"/>
            </a:solidFill>
            <a:prstDash val="solid"/>
          </a:ln>
        </p:spPr>
      </p:sp>
      <p:sp>
        <p:nvSpPr>
          <p:cNvPr id="6" name="Text 4"/>
          <p:cNvSpPr txBox="1"/>
          <p:nvPr/>
        </p:nvSpPr>
        <p:spPr>
          <a:xfrm>
            <a:off x="731520" y="4754880"/>
            <a:ext cx="2103120" cy="457200"/>
          </a:xfrm>
          <a:prstGeom prst="rect">
            <a:avLst/>
          </a:prstGeom>
          <a:noFill/>
          <a:ln/>
        </p:spPr>
        <p:txBody>
          <a:bodyPr wrap="square" lIns="0" tIns="0" rIns="0" bIns="0" rtlCol="0" anchor="ctr"/>
          <a:lstStyle/>
          <a:p>
            <a:pPr algn="ctr" indent="0" marL="0">
              <a:buNone/>
            </a:pPr>
            <a:r>
              <a:rPr lang="en-US" sz="1600" b="1" dirty="0">
                <a:solidFill>
                  <a:schemeClr val="bg1"/>
                </a:solidFill>
              </a:rPr>
              <a:t>EMNLP 2026 Oral</a:t>
            </a:r>
            <a:endParaRPr lang="en-US" sz="1600" dirty="0"/>
          </a:p>
        </p:txBody>
      </p:sp>
      <p:sp>
        <p:nvSpPr>
          <p:cNvPr id="7" name="Text 5"/>
          <p:cNvSpPr txBox="1"/>
          <p:nvPr/>
        </p:nvSpPr>
        <p:spPr>
          <a:xfrm>
            <a:off x="731520" y="5989320"/>
            <a:ext cx="7315200" cy="365760"/>
          </a:xfrm>
          <a:prstGeom prst="rect">
            <a:avLst/>
          </a:prstGeom>
          <a:noFill/>
          <a:ln/>
        </p:spPr>
        <p:txBody>
          <a:bodyPr wrap="square" lIns="0" tIns="0" rIns="0" bIns="0" rtlCol="0" anchor="ctr"/>
          <a:lstStyle/>
          <a:p>
            <a:pPr indent="0" marL="0">
              <a:buNone/>
            </a:pPr>
            <a:r>
              <a:rPr lang="en-US" sz="1300" dirty="0">
                <a:solidFill>
                  <a:schemeClr val="bg2"/>
                </a:solidFill>
              </a:rPr>
              <a:t>arxiv.org/abs/2602.08048    arshiahemmat.github.io/tdgnet</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Diffusion LLMs write the whole answer at once</a:t>
            </a:r>
            <a:endParaRPr lang="en-US" sz="3000" dirty="0"/>
          </a:p>
        </p:txBody>
      </p:sp>
      <p:sp>
        <p:nvSpPr>
          <p:cNvPr id="3" name="Text 1"/>
          <p:cNvSpPr txBox="1"/>
          <p:nvPr/>
        </p:nvSpPr>
        <p:spPr>
          <a:xfrm>
            <a:off x="548640" y="1417320"/>
            <a:ext cx="4754880" cy="914400"/>
          </a:xfrm>
          <a:prstGeom prst="rect">
            <a:avLst/>
          </a:prstGeom>
          <a:noFill/>
          <a:ln/>
        </p:spPr>
        <p:txBody>
          <a:bodyPr wrap="square" lIns="0" tIns="0" rIns="0" bIns="0" rtlCol="0" anchor="t"/>
          <a:lstStyle/>
          <a:p>
            <a:pPr indent="0" marL="0">
              <a:buNone/>
            </a:pPr>
            <a:r>
              <a:rPr lang="en-US" sz="1800" b="1" dirty="0">
                <a:solidFill>
                  <a:schemeClr val="tx1"/>
                </a:solidFill>
              </a:rPr>
              <a:t>Start fully masked. </a:t>
            </a:r>
            <a:pPr indent="0" marL="0">
              <a:buNone/>
            </a:pPr>
            <a:r>
              <a:rPr lang="en-US" sz="1800" dirty="0">
                <a:solidFill>
                  <a:schemeClr val="tx1"/>
                </a:solidFill>
              </a:rPr>
              <a:t>All positions are denoised in parallel over T steps.</a:t>
            </a:r>
            <a:endParaRPr lang="en-US" sz="1800" dirty="0"/>
          </a:p>
        </p:txBody>
      </p:sp>
      <p:sp>
        <p:nvSpPr>
          <p:cNvPr id="4" name="Text 2"/>
          <p:cNvSpPr txBox="1"/>
          <p:nvPr/>
        </p:nvSpPr>
        <p:spPr>
          <a:xfrm>
            <a:off x="548640" y="2560320"/>
            <a:ext cx="4754880" cy="914400"/>
          </a:xfrm>
          <a:prstGeom prst="rect">
            <a:avLst/>
          </a:prstGeom>
          <a:noFill/>
          <a:ln/>
        </p:spPr>
        <p:txBody>
          <a:bodyPr wrap="square" lIns="0" tIns="0" rIns="0" bIns="0" rtlCol="0" anchor="t"/>
          <a:lstStyle/>
          <a:p>
            <a:pPr indent="0" marL="0">
              <a:buNone/>
            </a:pPr>
            <a:r>
              <a:rPr lang="en-US" sz="1800" b="1" dirty="0">
                <a:solidFill>
                  <a:schemeClr val="tx1"/>
                </a:solidFill>
              </a:rPr>
              <a:t>Bidirectional attention. </a:t>
            </a:r>
            <a:pPr indent="0" marL="0">
              <a:buNone/>
            </a:pPr>
            <a:r>
              <a:rPr lang="en-US" sz="1800" dirty="0">
                <a:solidFill>
                  <a:schemeClr val="tx1"/>
                </a:solidFill>
              </a:rPr>
              <a:t>Every step refines the global context of the whole sequence.</a:t>
            </a:r>
            <a:endParaRPr lang="en-US" sz="1800" dirty="0"/>
          </a:p>
        </p:txBody>
      </p:sp>
      <p:sp>
        <p:nvSpPr>
          <p:cNvPr id="5" name="Text 3"/>
          <p:cNvSpPr txBox="1"/>
          <p:nvPr/>
        </p:nvSpPr>
        <p:spPr>
          <a:xfrm>
            <a:off x="548640" y="3703320"/>
            <a:ext cx="4754880" cy="914400"/>
          </a:xfrm>
          <a:prstGeom prst="rect">
            <a:avLst/>
          </a:prstGeom>
          <a:noFill/>
          <a:ln/>
        </p:spPr>
        <p:txBody>
          <a:bodyPr wrap="square" lIns="0" tIns="0" rIns="0" bIns="0" rtlCol="0" anchor="t"/>
          <a:lstStyle/>
          <a:p>
            <a:pPr indent="0" marL="0">
              <a:buNone/>
            </a:pPr>
            <a:r>
              <a:rPr lang="en-US" sz="1800" b="1" dirty="0">
                <a:solidFill>
                  <a:schemeClr val="tx1"/>
                </a:solidFill>
              </a:rPr>
              <a:t>Already competitive. </a:t>
            </a:r>
            <a:pPr indent="0" marL="0">
              <a:buNone/>
            </a:pPr>
            <a:r>
              <a:rPr lang="en-US" sz="1800" dirty="0">
                <a:solidFill>
                  <a:schemeClr val="tx1"/>
                </a:solidFill>
              </a:rPr>
              <a:t>LLaDA-8B and Dream-7B match autoregressive models of similar size on many tasks.</a:t>
            </a:r>
            <a:endParaRPr lang="en-US" sz="1800" dirty="0"/>
          </a:p>
        </p:txBody>
      </p:sp>
      <p:sp>
        <p:nvSpPr>
          <p:cNvPr id="6" name="denoising example panel"/>
          <p:cNvSpPr/>
          <p:nvPr/>
        </p:nvSpPr>
        <p:spPr>
          <a:xfrm>
            <a:off x="5806440" y="1280160"/>
            <a:ext cx="5806440" cy="4434840"/>
          </a:xfrm>
          <a:prstGeom prst="roundRect">
            <a:avLst>
              <a:gd name="adj" fmla="val 2474"/>
            </a:avLst>
          </a:prstGeom>
          <a:solidFill>
            <a:schemeClr val="bg2"/>
          </a:solidFill>
          <a:ln w="12700">
            <a:solidFill>
              <a:schemeClr val="bg2"/>
            </a:solidFill>
            <a:prstDash val="solid"/>
          </a:ln>
        </p:spPr>
      </p:sp>
      <p:sp>
        <p:nvSpPr>
          <p:cNvPr id="7" name="Text 5"/>
          <p:cNvSpPr txBox="1"/>
          <p:nvPr/>
        </p:nvSpPr>
        <p:spPr>
          <a:xfrm>
            <a:off x="6080760" y="1691640"/>
            <a:ext cx="822960" cy="365760"/>
          </a:xfrm>
          <a:prstGeom prst="rect">
            <a:avLst/>
          </a:prstGeom>
          <a:noFill/>
          <a:ln/>
        </p:spPr>
        <p:txBody>
          <a:bodyPr wrap="square" lIns="0" tIns="0" rIns="0" bIns="0" rtlCol="0" anchor="ctr"/>
          <a:lstStyle/>
          <a:p>
            <a:pPr indent="0" marL="0">
              <a:buNone/>
            </a:pPr>
            <a:r>
              <a:rPr lang="en-US" sz="1400" i="1" dirty="0">
                <a:solidFill>
                  <a:schemeClr val="accent6"/>
                </a:solidFill>
              </a:rPr>
              <a:t>t = T</a:t>
            </a:r>
            <a:endParaRPr lang="en-US" sz="1400" dirty="0"/>
          </a:p>
        </p:txBody>
      </p:sp>
      <p:sp>
        <p:nvSpPr>
          <p:cNvPr id="8" name="token [mask]"/>
          <p:cNvSpPr/>
          <p:nvPr/>
        </p:nvSpPr>
        <p:spPr>
          <a:xfrm>
            <a:off x="6949440" y="1691640"/>
            <a:ext cx="676656"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9" name="Text 7"/>
          <p:cNvSpPr txBox="1"/>
          <p:nvPr/>
        </p:nvSpPr>
        <p:spPr>
          <a:xfrm>
            <a:off x="6949440" y="1691640"/>
            <a:ext cx="676656"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10" name="token [mask]"/>
          <p:cNvSpPr/>
          <p:nvPr/>
        </p:nvSpPr>
        <p:spPr>
          <a:xfrm>
            <a:off x="7717536" y="1691640"/>
            <a:ext cx="676656"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11" name="Text 9"/>
          <p:cNvSpPr txBox="1"/>
          <p:nvPr/>
        </p:nvSpPr>
        <p:spPr>
          <a:xfrm>
            <a:off x="7717536" y="1691640"/>
            <a:ext cx="676656"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12" name="token [mask]"/>
          <p:cNvSpPr/>
          <p:nvPr/>
        </p:nvSpPr>
        <p:spPr>
          <a:xfrm>
            <a:off x="8485632" y="1691640"/>
            <a:ext cx="676656"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13" name="Text 11"/>
          <p:cNvSpPr txBox="1"/>
          <p:nvPr/>
        </p:nvSpPr>
        <p:spPr>
          <a:xfrm>
            <a:off x="8485632" y="1691640"/>
            <a:ext cx="676656"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14" name="token [mask]"/>
          <p:cNvSpPr/>
          <p:nvPr/>
        </p:nvSpPr>
        <p:spPr>
          <a:xfrm>
            <a:off x="9253728" y="1691640"/>
            <a:ext cx="676656"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15" name="Text 13"/>
          <p:cNvSpPr txBox="1"/>
          <p:nvPr/>
        </p:nvSpPr>
        <p:spPr>
          <a:xfrm>
            <a:off x="9253728" y="1691640"/>
            <a:ext cx="676656"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16" name="token [mask]"/>
          <p:cNvSpPr/>
          <p:nvPr/>
        </p:nvSpPr>
        <p:spPr>
          <a:xfrm>
            <a:off x="10021824" y="1691640"/>
            <a:ext cx="676656"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17" name="Text 15"/>
          <p:cNvSpPr txBox="1"/>
          <p:nvPr/>
        </p:nvSpPr>
        <p:spPr>
          <a:xfrm>
            <a:off x="10021824" y="1691640"/>
            <a:ext cx="676656"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18" name="token [mask]"/>
          <p:cNvSpPr/>
          <p:nvPr/>
        </p:nvSpPr>
        <p:spPr>
          <a:xfrm>
            <a:off x="10789920" y="1691640"/>
            <a:ext cx="676656"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19" name="Text 17"/>
          <p:cNvSpPr txBox="1"/>
          <p:nvPr/>
        </p:nvSpPr>
        <p:spPr>
          <a:xfrm>
            <a:off x="10789920" y="1691640"/>
            <a:ext cx="676656"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20" name="Text 18"/>
          <p:cNvSpPr txBox="1"/>
          <p:nvPr/>
        </p:nvSpPr>
        <p:spPr>
          <a:xfrm>
            <a:off x="6080760" y="2651760"/>
            <a:ext cx="822960" cy="365760"/>
          </a:xfrm>
          <a:prstGeom prst="rect">
            <a:avLst/>
          </a:prstGeom>
          <a:noFill/>
          <a:ln/>
        </p:spPr>
        <p:txBody>
          <a:bodyPr wrap="square" lIns="0" tIns="0" rIns="0" bIns="0" rtlCol="0" anchor="ctr"/>
          <a:lstStyle/>
          <a:p>
            <a:pPr indent="0" marL="0">
              <a:buNone/>
            </a:pPr>
            <a:r>
              <a:rPr lang="en-US" sz="1400" i="1" dirty="0">
                <a:solidFill>
                  <a:schemeClr val="accent6"/>
                </a:solidFill>
              </a:rPr>
              <a:t>t = T/2</a:t>
            </a:r>
            <a:endParaRPr lang="en-US" sz="1400" dirty="0"/>
          </a:p>
        </p:txBody>
      </p:sp>
      <p:sp>
        <p:nvSpPr>
          <p:cNvPr id="21" name="token The"/>
          <p:cNvSpPr/>
          <p:nvPr/>
        </p:nvSpPr>
        <p:spPr>
          <a:xfrm>
            <a:off x="6949440" y="2651760"/>
            <a:ext cx="676656" cy="365760"/>
          </a:xfrm>
          <a:prstGeom prst="roundRect">
            <a:avLst>
              <a:gd name="adj" fmla="val 15000"/>
            </a:avLst>
          </a:prstGeom>
          <a:solidFill>
            <a:schemeClr val="bg1"/>
          </a:solidFill>
          <a:ln w="12700">
            <a:solidFill>
              <a:schemeClr val="accent5"/>
            </a:solidFill>
            <a:prstDash val="solid"/>
          </a:ln>
        </p:spPr>
      </p:sp>
      <p:sp>
        <p:nvSpPr>
          <p:cNvPr id="22" name="Text 20"/>
          <p:cNvSpPr txBox="1"/>
          <p:nvPr/>
        </p:nvSpPr>
        <p:spPr>
          <a:xfrm>
            <a:off x="6949440" y="265176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The</a:t>
            </a:r>
            <a:endParaRPr lang="en-US" sz="1300" dirty="0"/>
          </a:p>
        </p:txBody>
      </p:sp>
      <p:sp>
        <p:nvSpPr>
          <p:cNvPr id="23" name="token [mask]"/>
          <p:cNvSpPr/>
          <p:nvPr/>
        </p:nvSpPr>
        <p:spPr>
          <a:xfrm>
            <a:off x="7717536" y="2651760"/>
            <a:ext cx="676656"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24" name="Text 22"/>
          <p:cNvSpPr txBox="1"/>
          <p:nvPr/>
        </p:nvSpPr>
        <p:spPr>
          <a:xfrm>
            <a:off x="7717536" y="2651760"/>
            <a:ext cx="676656"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25" name="token Tower"/>
          <p:cNvSpPr/>
          <p:nvPr/>
        </p:nvSpPr>
        <p:spPr>
          <a:xfrm>
            <a:off x="8485632" y="2651760"/>
            <a:ext cx="676656" cy="365760"/>
          </a:xfrm>
          <a:prstGeom prst="roundRect">
            <a:avLst>
              <a:gd name="adj" fmla="val 15000"/>
            </a:avLst>
          </a:prstGeom>
          <a:solidFill>
            <a:schemeClr val="bg1"/>
          </a:solidFill>
          <a:ln w="12700">
            <a:solidFill>
              <a:schemeClr val="accent5"/>
            </a:solidFill>
            <a:prstDash val="solid"/>
          </a:ln>
        </p:spPr>
      </p:sp>
      <p:sp>
        <p:nvSpPr>
          <p:cNvPr id="26" name="Text 24"/>
          <p:cNvSpPr txBox="1"/>
          <p:nvPr/>
        </p:nvSpPr>
        <p:spPr>
          <a:xfrm>
            <a:off x="8485632" y="265176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Tower</a:t>
            </a:r>
            <a:endParaRPr lang="en-US" sz="1300" dirty="0"/>
          </a:p>
        </p:txBody>
      </p:sp>
      <p:sp>
        <p:nvSpPr>
          <p:cNvPr id="27" name="token [mask]"/>
          <p:cNvSpPr/>
          <p:nvPr/>
        </p:nvSpPr>
        <p:spPr>
          <a:xfrm>
            <a:off x="9253728" y="2651760"/>
            <a:ext cx="676656"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28" name="Text 26"/>
          <p:cNvSpPr txBox="1"/>
          <p:nvPr/>
        </p:nvSpPr>
        <p:spPr>
          <a:xfrm>
            <a:off x="9253728" y="2651760"/>
            <a:ext cx="676656"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29" name="token in"/>
          <p:cNvSpPr/>
          <p:nvPr/>
        </p:nvSpPr>
        <p:spPr>
          <a:xfrm>
            <a:off x="10021824" y="2651760"/>
            <a:ext cx="676656" cy="365760"/>
          </a:xfrm>
          <a:prstGeom prst="roundRect">
            <a:avLst>
              <a:gd name="adj" fmla="val 15000"/>
            </a:avLst>
          </a:prstGeom>
          <a:solidFill>
            <a:schemeClr val="bg1"/>
          </a:solidFill>
          <a:ln w="12700">
            <a:solidFill>
              <a:schemeClr val="accent5"/>
            </a:solidFill>
            <a:prstDash val="solid"/>
          </a:ln>
        </p:spPr>
      </p:sp>
      <p:sp>
        <p:nvSpPr>
          <p:cNvPr id="30" name="Text 28"/>
          <p:cNvSpPr txBox="1"/>
          <p:nvPr/>
        </p:nvSpPr>
        <p:spPr>
          <a:xfrm>
            <a:off x="10021824" y="265176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in</a:t>
            </a:r>
            <a:endParaRPr lang="en-US" sz="1300" dirty="0"/>
          </a:p>
        </p:txBody>
      </p:sp>
      <p:sp>
        <p:nvSpPr>
          <p:cNvPr id="31" name="token [mask]"/>
          <p:cNvSpPr/>
          <p:nvPr/>
        </p:nvSpPr>
        <p:spPr>
          <a:xfrm>
            <a:off x="10789920" y="2651760"/>
            <a:ext cx="676656"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32" name="Text 30"/>
          <p:cNvSpPr txBox="1"/>
          <p:nvPr/>
        </p:nvSpPr>
        <p:spPr>
          <a:xfrm>
            <a:off x="10789920" y="2651760"/>
            <a:ext cx="676656"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33" name="Text 31"/>
          <p:cNvSpPr txBox="1"/>
          <p:nvPr/>
        </p:nvSpPr>
        <p:spPr>
          <a:xfrm>
            <a:off x="6080760" y="3611880"/>
            <a:ext cx="822960" cy="365760"/>
          </a:xfrm>
          <a:prstGeom prst="rect">
            <a:avLst/>
          </a:prstGeom>
          <a:noFill/>
          <a:ln/>
        </p:spPr>
        <p:txBody>
          <a:bodyPr wrap="square" lIns="0" tIns="0" rIns="0" bIns="0" rtlCol="0" anchor="ctr"/>
          <a:lstStyle/>
          <a:p>
            <a:pPr indent="0" marL="0">
              <a:buNone/>
            </a:pPr>
            <a:r>
              <a:rPr lang="en-US" sz="1400" i="1" dirty="0">
                <a:solidFill>
                  <a:schemeClr val="accent6"/>
                </a:solidFill>
              </a:rPr>
              <a:t>t = T/4</a:t>
            </a:r>
            <a:endParaRPr lang="en-US" sz="1400" dirty="0"/>
          </a:p>
        </p:txBody>
      </p:sp>
      <p:sp>
        <p:nvSpPr>
          <p:cNvPr id="34" name="token The"/>
          <p:cNvSpPr/>
          <p:nvPr/>
        </p:nvSpPr>
        <p:spPr>
          <a:xfrm>
            <a:off x="6949440" y="3611880"/>
            <a:ext cx="676656" cy="365760"/>
          </a:xfrm>
          <a:prstGeom prst="roundRect">
            <a:avLst>
              <a:gd name="adj" fmla="val 15000"/>
            </a:avLst>
          </a:prstGeom>
          <a:solidFill>
            <a:schemeClr val="bg1"/>
          </a:solidFill>
          <a:ln w="12700">
            <a:solidFill>
              <a:schemeClr val="accent5"/>
            </a:solidFill>
            <a:prstDash val="solid"/>
          </a:ln>
        </p:spPr>
      </p:sp>
      <p:sp>
        <p:nvSpPr>
          <p:cNvPr id="35" name="Text 33"/>
          <p:cNvSpPr txBox="1"/>
          <p:nvPr/>
        </p:nvSpPr>
        <p:spPr>
          <a:xfrm>
            <a:off x="6949440" y="361188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The</a:t>
            </a:r>
            <a:endParaRPr lang="en-US" sz="1300" dirty="0"/>
          </a:p>
        </p:txBody>
      </p:sp>
      <p:sp>
        <p:nvSpPr>
          <p:cNvPr id="36" name="token Eiffel"/>
          <p:cNvSpPr/>
          <p:nvPr/>
        </p:nvSpPr>
        <p:spPr>
          <a:xfrm>
            <a:off x="7717536" y="3611880"/>
            <a:ext cx="676656" cy="365760"/>
          </a:xfrm>
          <a:prstGeom prst="roundRect">
            <a:avLst>
              <a:gd name="adj" fmla="val 15000"/>
            </a:avLst>
          </a:prstGeom>
          <a:solidFill>
            <a:schemeClr val="bg1"/>
          </a:solidFill>
          <a:ln w="12700">
            <a:solidFill>
              <a:schemeClr val="accent5"/>
            </a:solidFill>
            <a:prstDash val="solid"/>
          </a:ln>
        </p:spPr>
      </p:sp>
      <p:sp>
        <p:nvSpPr>
          <p:cNvPr id="37" name="Text 35"/>
          <p:cNvSpPr txBox="1"/>
          <p:nvPr/>
        </p:nvSpPr>
        <p:spPr>
          <a:xfrm>
            <a:off x="7717536" y="361188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Eiffel</a:t>
            </a:r>
            <a:endParaRPr lang="en-US" sz="1300" dirty="0"/>
          </a:p>
        </p:txBody>
      </p:sp>
      <p:sp>
        <p:nvSpPr>
          <p:cNvPr id="38" name="token Tower"/>
          <p:cNvSpPr/>
          <p:nvPr/>
        </p:nvSpPr>
        <p:spPr>
          <a:xfrm>
            <a:off x="8485632" y="3611880"/>
            <a:ext cx="676656" cy="365760"/>
          </a:xfrm>
          <a:prstGeom prst="roundRect">
            <a:avLst>
              <a:gd name="adj" fmla="val 15000"/>
            </a:avLst>
          </a:prstGeom>
          <a:solidFill>
            <a:schemeClr val="bg1"/>
          </a:solidFill>
          <a:ln w="12700">
            <a:solidFill>
              <a:schemeClr val="accent5"/>
            </a:solidFill>
            <a:prstDash val="solid"/>
          </a:ln>
        </p:spPr>
      </p:sp>
      <p:sp>
        <p:nvSpPr>
          <p:cNvPr id="39" name="Text 37"/>
          <p:cNvSpPr txBox="1"/>
          <p:nvPr/>
        </p:nvSpPr>
        <p:spPr>
          <a:xfrm>
            <a:off x="8485632" y="361188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Tower</a:t>
            </a:r>
            <a:endParaRPr lang="en-US" sz="1300" dirty="0"/>
          </a:p>
        </p:txBody>
      </p:sp>
      <p:sp>
        <p:nvSpPr>
          <p:cNvPr id="40" name="token [mask]"/>
          <p:cNvSpPr/>
          <p:nvPr/>
        </p:nvSpPr>
        <p:spPr>
          <a:xfrm>
            <a:off x="9253728" y="3611880"/>
            <a:ext cx="676656"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41" name="Text 39"/>
          <p:cNvSpPr txBox="1"/>
          <p:nvPr/>
        </p:nvSpPr>
        <p:spPr>
          <a:xfrm>
            <a:off x="9253728" y="3611880"/>
            <a:ext cx="676656"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42" name="token in"/>
          <p:cNvSpPr/>
          <p:nvPr/>
        </p:nvSpPr>
        <p:spPr>
          <a:xfrm>
            <a:off x="10021824" y="3611880"/>
            <a:ext cx="676656" cy="365760"/>
          </a:xfrm>
          <a:prstGeom prst="roundRect">
            <a:avLst>
              <a:gd name="adj" fmla="val 15000"/>
            </a:avLst>
          </a:prstGeom>
          <a:solidFill>
            <a:schemeClr val="bg1"/>
          </a:solidFill>
          <a:ln w="12700">
            <a:solidFill>
              <a:schemeClr val="accent5"/>
            </a:solidFill>
            <a:prstDash val="solid"/>
          </a:ln>
        </p:spPr>
      </p:sp>
      <p:sp>
        <p:nvSpPr>
          <p:cNvPr id="43" name="Text 41"/>
          <p:cNvSpPr txBox="1"/>
          <p:nvPr/>
        </p:nvSpPr>
        <p:spPr>
          <a:xfrm>
            <a:off x="10021824" y="361188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in</a:t>
            </a:r>
            <a:endParaRPr lang="en-US" sz="1300" dirty="0"/>
          </a:p>
        </p:txBody>
      </p:sp>
      <p:sp>
        <p:nvSpPr>
          <p:cNvPr id="44" name="token Paris"/>
          <p:cNvSpPr/>
          <p:nvPr/>
        </p:nvSpPr>
        <p:spPr>
          <a:xfrm>
            <a:off x="10789920" y="3611880"/>
            <a:ext cx="676656" cy="365760"/>
          </a:xfrm>
          <a:prstGeom prst="roundRect">
            <a:avLst>
              <a:gd name="adj" fmla="val 15000"/>
            </a:avLst>
          </a:prstGeom>
          <a:solidFill>
            <a:schemeClr val="bg1"/>
          </a:solidFill>
          <a:ln w="12700">
            <a:solidFill>
              <a:schemeClr val="accent5"/>
            </a:solidFill>
            <a:prstDash val="solid"/>
          </a:ln>
        </p:spPr>
      </p:sp>
      <p:sp>
        <p:nvSpPr>
          <p:cNvPr id="45" name="Text 43"/>
          <p:cNvSpPr txBox="1"/>
          <p:nvPr/>
        </p:nvSpPr>
        <p:spPr>
          <a:xfrm>
            <a:off x="10789920" y="361188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Paris</a:t>
            </a:r>
            <a:endParaRPr lang="en-US" sz="1300" dirty="0"/>
          </a:p>
        </p:txBody>
      </p:sp>
      <p:sp>
        <p:nvSpPr>
          <p:cNvPr id="46" name="Text 44"/>
          <p:cNvSpPr txBox="1"/>
          <p:nvPr/>
        </p:nvSpPr>
        <p:spPr>
          <a:xfrm>
            <a:off x="6080760" y="4572000"/>
            <a:ext cx="822960" cy="365760"/>
          </a:xfrm>
          <a:prstGeom prst="rect">
            <a:avLst/>
          </a:prstGeom>
          <a:noFill/>
          <a:ln/>
        </p:spPr>
        <p:txBody>
          <a:bodyPr wrap="square" lIns="0" tIns="0" rIns="0" bIns="0" rtlCol="0" anchor="ctr"/>
          <a:lstStyle/>
          <a:p>
            <a:pPr indent="0" marL="0">
              <a:buNone/>
            </a:pPr>
            <a:r>
              <a:rPr lang="en-US" sz="1400" i="1" dirty="0">
                <a:solidFill>
                  <a:schemeClr val="accent6"/>
                </a:solidFill>
              </a:rPr>
              <a:t>t = 0</a:t>
            </a:r>
            <a:endParaRPr lang="en-US" sz="1400" dirty="0"/>
          </a:p>
        </p:txBody>
      </p:sp>
      <p:sp>
        <p:nvSpPr>
          <p:cNvPr id="47" name="token The"/>
          <p:cNvSpPr/>
          <p:nvPr/>
        </p:nvSpPr>
        <p:spPr>
          <a:xfrm>
            <a:off x="6949440" y="4572000"/>
            <a:ext cx="676656" cy="365760"/>
          </a:xfrm>
          <a:prstGeom prst="roundRect">
            <a:avLst>
              <a:gd name="adj" fmla="val 15000"/>
            </a:avLst>
          </a:prstGeom>
          <a:solidFill>
            <a:schemeClr val="bg1"/>
          </a:solidFill>
          <a:ln w="12700">
            <a:solidFill>
              <a:schemeClr val="accent5"/>
            </a:solidFill>
            <a:prstDash val="solid"/>
          </a:ln>
        </p:spPr>
      </p:sp>
      <p:sp>
        <p:nvSpPr>
          <p:cNvPr id="48" name="Text 46"/>
          <p:cNvSpPr txBox="1"/>
          <p:nvPr/>
        </p:nvSpPr>
        <p:spPr>
          <a:xfrm>
            <a:off x="6949440" y="457200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The</a:t>
            </a:r>
            <a:endParaRPr lang="en-US" sz="1300" dirty="0"/>
          </a:p>
        </p:txBody>
      </p:sp>
      <p:sp>
        <p:nvSpPr>
          <p:cNvPr id="49" name="token Eiffel"/>
          <p:cNvSpPr/>
          <p:nvPr/>
        </p:nvSpPr>
        <p:spPr>
          <a:xfrm>
            <a:off x="7717536" y="4572000"/>
            <a:ext cx="676656" cy="365760"/>
          </a:xfrm>
          <a:prstGeom prst="roundRect">
            <a:avLst>
              <a:gd name="adj" fmla="val 15000"/>
            </a:avLst>
          </a:prstGeom>
          <a:solidFill>
            <a:schemeClr val="bg1"/>
          </a:solidFill>
          <a:ln w="12700">
            <a:solidFill>
              <a:schemeClr val="accent5"/>
            </a:solidFill>
            <a:prstDash val="solid"/>
          </a:ln>
        </p:spPr>
      </p:sp>
      <p:sp>
        <p:nvSpPr>
          <p:cNvPr id="50" name="Text 48"/>
          <p:cNvSpPr txBox="1"/>
          <p:nvPr/>
        </p:nvSpPr>
        <p:spPr>
          <a:xfrm>
            <a:off x="7717536" y="457200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Eiffel</a:t>
            </a:r>
            <a:endParaRPr lang="en-US" sz="1300" dirty="0"/>
          </a:p>
        </p:txBody>
      </p:sp>
      <p:sp>
        <p:nvSpPr>
          <p:cNvPr id="51" name="token Tower"/>
          <p:cNvSpPr/>
          <p:nvPr/>
        </p:nvSpPr>
        <p:spPr>
          <a:xfrm>
            <a:off x="8485632" y="4572000"/>
            <a:ext cx="676656" cy="365760"/>
          </a:xfrm>
          <a:prstGeom prst="roundRect">
            <a:avLst>
              <a:gd name="adj" fmla="val 15000"/>
            </a:avLst>
          </a:prstGeom>
          <a:solidFill>
            <a:schemeClr val="bg1"/>
          </a:solidFill>
          <a:ln w="12700">
            <a:solidFill>
              <a:schemeClr val="accent5"/>
            </a:solidFill>
            <a:prstDash val="solid"/>
          </a:ln>
        </p:spPr>
      </p:sp>
      <p:sp>
        <p:nvSpPr>
          <p:cNvPr id="52" name="Text 50"/>
          <p:cNvSpPr txBox="1"/>
          <p:nvPr/>
        </p:nvSpPr>
        <p:spPr>
          <a:xfrm>
            <a:off x="8485632" y="457200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Tower</a:t>
            </a:r>
            <a:endParaRPr lang="en-US" sz="1300" dirty="0"/>
          </a:p>
        </p:txBody>
      </p:sp>
      <p:sp>
        <p:nvSpPr>
          <p:cNvPr id="53" name="token is"/>
          <p:cNvSpPr/>
          <p:nvPr/>
        </p:nvSpPr>
        <p:spPr>
          <a:xfrm>
            <a:off x="9253728" y="4572000"/>
            <a:ext cx="676656" cy="365760"/>
          </a:xfrm>
          <a:prstGeom prst="roundRect">
            <a:avLst>
              <a:gd name="adj" fmla="val 15000"/>
            </a:avLst>
          </a:prstGeom>
          <a:solidFill>
            <a:schemeClr val="bg1"/>
          </a:solidFill>
          <a:ln w="12700">
            <a:solidFill>
              <a:schemeClr val="accent5"/>
            </a:solidFill>
            <a:prstDash val="solid"/>
          </a:ln>
        </p:spPr>
      </p:sp>
      <p:sp>
        <p:nvSpPr>
          <p:cNvPr id="54" name="Text 52"/>
          <p:cNvSpPr txBox="1"/>
          <p:nvPr/>
        </p:nvSpPr>
        <p:spPr>
          <a:xfrm>
            <a:off x="9253728" y="457200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is</a:t>
            </a:r>
            <a:endParaRPr lang="en-US" sz="1300" dirty="0"/>
          </a:p>
        </p:txBody>
      </p:sp>
      <p:sp>
        <p:nvSpPr>
          <p:cNvPr id="55" name="token in"/>
          <p:cNvSpPr/>
          <p:nvPr/>
        </p:nvSpPr>
        <p:spPr>
          <a:xfrm>
            <a:off x="10021824" y="4572000"/>
            <a:ext cx="676656" cy="365760"/>
          </a:xfrm>
          <a:prstGeom prst="roundRect">
            <a:avLst>
              <a:gd name="adj" fmla="val 15000"/>
            </a:avLst>
          </a:prstGeom>
          <a:solidFill>
            <a:schemeClr val="bg1"/>
          </a:solidFill>
          <a:ln w="12700">
            <a:solidFill>
              <a:schemeClr val="accent5"/>
            </a:solidFill>
            <a:prstDash val="solid"/>
          </a:ln>
        </p:spPr>
      </p:sp>
      <p:sp>
        <p:nvSpPr>
          <p:cNvPr id="56" name="Text 54"/>
          <p:cNvSpPr txBox="1"/>
          <p:nvPr/>
        </p:nvSpPr>
        <p:spPr>
          <a:xfrm>
            <a:off x="10021824" y="457200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in</a:t>
            </a:r>
            <a:endParaRPr lang="en-US" sz="1300" dirty="0"/>
          </a:p>
        </p:txBody>
      </p:sp>
      <p:sp>
        <p:nvSpPr>
          <p:cNvPr id="57" name="token Paris"/>
          <p:cNvSpPr/>
          <p:nvPr/>
        </p:nvSpPr>
        <p:spPr>
          <a:xfrm>
            <a:off x="10789920" y="4572000"/>
            <a:ext cx="676656" cy="365760"/>
          </a:xfrm>
          <a:prstGeom prst="roundRect">
            <a:avLst>
              <a:gd name="adj" fmla="val 15000"/>
            </a:avLst>
          </a:prstGeom>
          <a:solidFill>
            <a:schemeClr val="bg1"/>
          </a:solidFill>
          <a:ln w="12700">
            <a:solidFill>
              <a:schemeClr val="accent5"/>
            </a:solidFill>
            <a:prstDash val="solid"/>
          </a:ln>
        </p:spPr>
      </p:sp>
      <p:sp>
        <p:nvSpPr>
          <p:cNvPr id="58" name="Text 56"/>
          <p:cNvSpPr txBox="1"/>
          <p:nvPr/>
        </p:nvSpPr>
        <p:spPr>
          <a:xfrm>
            <a:off x="10789920" y="4572000"/>
            <a:ext cx="676656" cy="365760"/>
          </a:xfrm>
          <a:prstGeom prst="rect">
            <a:avLst/>
          </a:prstGeom>
          <a:noFill/>
          <a:ln/>
        </p:spPr>
        <p:txBody>
          <a:bodyPr wrap="square" lIns="0" tIns="0" rIns="0" bIns="0" rtlCol="0" anchor="ctr"/>
          <a:lstStyle/>
          <a:p>
            <a:pPr algn="ctr" indent="0" marL="0">
              <a:buNone/>
            </a:pPr>
            <a:r>
              <a:rPr lang="en-US" sz="1300" dirty="0">
                <a:solidFill>
                  <a:schemeClr val="tx1"/>
                </a:solidFill>
              </a:rPr>
              <a:t>Paris</a:t>
            </a:r>
            <a:endParaRPr lang="en-US" sz="1300" dirty="0"/>
          </a:p>
        </p:txBody>
      </p:sp>
      <p:sp>
        <p:nvSpPr>
          <p:cNvPr id="59" name="Text 57"/>
          <p:cNvSpPr txBox="1"/>
          <p:nvPr/>
        </p:nvSpPr>
        <p:spPr>
          <a:xfrm>
            <a:off x="6080760" y="5120640"/>
            <a:ext cx="5303520" cy="365760"/>
          </a:xfrm>
          <a:prstGeom prst="rect">
            <a:avLst/>
          </a:prstGeom>
          <a:noFill/>
          <a:ln/>
        </p:spPr>
        <p:txBody>
          <a:bodyPr wrap="square" lIns="0" tIns="0" rIns="0" bIns="0" rtlCol="0" anchor="ctr"/>
          <a:lstStyle/>
          <a:p>
            <a:pPr indent="0" marL="0">
              <a:buNone/>
            </a:pPr>
            <a:r>
              <a:rPr lang="en-US" sz="1300" i="1" dirty="0">
                <a:solidFill>
                  <a:schemeClr val="accent6"/>
                </a:solidFill>
              </a:rPr>
              <a:t>Each step fills in more tokens; earlier choices can still change.</a:t>
            </a:r>
            <a:endParaRPr lang="en-US" sz="13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Hallucinations unfold over the denoising trajectory</a:t>
            </a:r>
            <a:endParaRPr lang="en-US" sz="3000" dirty="0"/>
          </a:p>
        </p:txBody>
      </p:sp>
      <p:sp>
        <p:nvSpPr>
          <p:cNvPr id="3" name="question card"/>
          <p:cNvSpPr/>
          <p:nvPr/>
        </p:nvSpPr>
        <p:spPr>
          <a:xfrm>
            <a:off x="548640" y="1280160"/>
            <a:ext cx="5394960" cy="868680"/>
          </a:xfrm>
          <a:prstGeom prst="roundRect">
            <a:avLst>
              <a:gd name="adj" fmla="val 12632"/>
            </a:avLst>
          </a:prstGeom>
          <a:solidFill>
            <a:schemeClr val="bg2"/>
          </a:solidFill>
          <a:ln w="12700">
            <a:solidFill>
              <a:schemeClr val="bg2"/>
            </a:solidFill>
            <a:prstDash val="solid"/>
          </a:ln>
        </p:spPr>
      </p:sp>
      <p:sp>
        <p:nvSpPr>
          <p:cNvPr id="4" name="Text 2"/>
          <p:cNvSpPr txBox="1"/>
          <p:nvPr/>
        </p:nvSpPr>
        <p:spPr>
          <a:xfrm>
            <a:off x="731520" y="1325880"/>
            <a:ext cx="5029200" cy="777240"/>
          </a:xfrm>
          <a:prstGeom prst="rect">
            <a:avLst/>
          </a:prstGeom>
          <a:noFill/>
          <a:ln/>
        </p:spPr>
        <p:txBody>
          <a:bodyPr wrap="square" lIns="0" tIns="0" rIns="0" bIns="0" rtlCol="0" anchor="ctr"/>
          <a:lstStyle/>
          <a:p>
            <a:pPr indent="0" marL="0">
              <a:buNone/>
            </a:pPr>
            <a:r>
              <a:rPr lang="en-US" sz="1500" i="1" dirty="0">
                <a:solidFill>
                  <a:schemeClr val="tx1"/>
                </a:solidFill>
              </a:rPr>
              <a:t>“Who was manager of Sheffield Wednesday when they won the League Cup in 1991?”</a:t>
            </a:r>
            <a:endParaRPr lang="en-US" sz="1500" dirty="0"/>
          </a:p>
        </p:txBody>
      </p:sp>
      <p:sp>
        <p:nvSpPr>
          <p:cNvPr id="5" name="Text 3"/>
          <p:cNvSpPr txBox="1"/>
          <p:nvPr/>
        </p:nvSpPr>
        <p:spPr>
          <a:xfrm>
            <a:off x="548640" y="2468880"/>
            <a:ext cx="868680" cy="365760"/>
          </a:xfrm>
          <a:prstGeom prst="rect">
            <a:avLst/>
          </a:prstGeom>
          <a:noFill/>
          <a:ln/>
        </p:spPr>
        <p:txBody>
          <a:bodyPr wrap="square" lIns="0" tIns="0" rIns="0" bIns="0" rtlCol="0" anchor="ctr"/>
          <a:lstStyle/>
          <a:p>
            <a:pPr indent="0" marL="0">
              <a:buNone/>
            </a:pPr>
            <a:r>
              <a:rPr lang="en-US" sz="1400" dirty="0">
                <a:solidFill>
                  <a:schemeClr val="accent6"/>
                </a:solidFill>
              </a:rPr>
              <a:t>step 1</a:t>
            </a:r>
            <a:endParaRPr lang="en-US" sz="1400" dirty="0"/>
          </a:p>
        </p:txBody>
      </p:sp>
      <p:sp>
        <p:nvSpPr>
          <p:cNvPr id="6" name="token [mask]"/>
          <p:cNvSpPr/>
          <p:nvPr/>
        </p:nvSpPr>
        <p:spPr>
          <a:xfrm>
            <a:off x="1463040" y="2468880"/>
            <a:ext cx="685800"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7" name="Text 5"/>
          <p:cNvSpPr txBox="1"/>
          <p:nvPr/>
        </p:nvSpPr>
        <p:spPr>
          <a:xfrm>
            <a:off x="1463040" y="2468880"/>
            <a:ext cx="685800"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8" name="token [mask]"/>
          <p:cNvSpPr/>
          <p:nvPr/>
        </p:nvSpPr>
        <p:spPr>
          <a:xfrm>
            <a:off x="2240280" y="2468880"/>
            <a:ext cx="685800"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9" name="Text 7"/>
          <p:cNvSpPr txBox="1"/>
          <p:nvPr/>
        </p:nvSpPr>
        <p:spPr>
          <a:xfrm>
            <a:off x="2240280" y="2468880"/>
            <a:ext cx="685800"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10" name="token [mask]"/>
          <p:cNvSpPr/>
          <p:nvPr/>
        </p:nvSpPr>
        <p:spPr>
          <a:xfrm>
            <a:off x="3017520" y="2468880"/>
            <a:ext cx="685800"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11" name="Text 9"/>
          <p:cNvSpPr txBox="1"/>
          <p:nvPr/>
        </p:nvSpPr>
        <p:spPr>
          <a:xfrm>
            <a:off x="3017520" y="2468880"/>
            <a:ext cx="685800"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12" name="Text 10"/>
          <p:cNvSpPr txBox="1"/>
          <p:nvPr/>
        </p:nvSpPr>
        <p:spPr>
          <a:xfrm>
            <a:off x="548640" y="3090672"/>
            <a:ext cx="868680" cy="365760"/>
          </a:xfrm>
          <a:prstGeom prst="rect">
            <a:avLst/>
          </a:prstGeom>
          <a:noFill/>
          <a:ln/>
        </p:spPr>
        <p:txBody>
          <a:bodyPr wrap="square" lIns="0" tIns="0" rIns="0" bIns="0" rtlCol="0" anchor="ctr"/>
          <a:lstStyle/>
          <a:p>
            <a:pPr indent="0" marL="0">
              <a:buNone/>
            </a:pPr>
            <a:r>
              <a:rPr lang="en-US" sz="1400" dirty="0">
                <a:solidFill>
                  <a:schemeClr val="accent6"/>
                </a:solidFill>
              </a:rPr>
              <a:t>step 9</a:t>
            </a:r>
            <a:endParaRPr lang="en-US" sz="1400" dirty="0"/>
          </a:p>
        </p:txBody>
      </p:sp>
      <p:sp>
        <p:nvSpPr>
          <p:cNvPr id="13" name="token [mask]"/>
          <p:cNvSpPr/>
          <p:nvPr/>
        </p:nvSpPr>
        <p:spPr>
          <a:xfrm>
            <a:off x="1463040" y="3090672"/>
            <a:ext cx="685800" cy="365760"/>
          </a:xfrm>
          <a:prstGeom prst="roundRect">
            <a:avLst>
              <a:gd name="adj" fmla="val 15000"/>
            </a:avLst>
          </a:prstGeom>
          <a:solidFill>
            <a:schemeClr val="accent5">
              <a:alpha val="35000"/>
            </a:schemeClr>
          </a:solidFill>
          <a:ln w="12700">
            <a:solidFill>
              <a:schemeClr val="accent5">
                <a:alpha val="0"/>
              </a:schemeClr>
            </a:solidFill>
            <a:prstDash val="solid"/>
          </a:ln>
        </p:spPr>
      </p:sp>
      <p:sp>
        <p:nvSpPr>
          <p:cNvPr id="14" name="Text 12"/>
          <p:cNvSpPr txBox="1"/>
          <p:nvPr/>
        </p:nvSpPr>
        <p:spPr>
          <a:xfrm>
            <a:off x="1463040" y="3090672"/>
            <a:ext cx="685800" cy="365760"/>
          </a:xfrm>
          <a:prstGeom prst="rect">
            <a:avLst/>
          </a:prstGeom>
          <a:noFill/>
          <a:ln/>
        </p:spPr>
        <p:txBody>
          <a:bodyPr wrap="square" lIns="0" tIns="0" rIns="0" bIns="0" rtlCol="0" anchor="ctr"/>
          <a:lstStyle/>
          <a:p>
            <a:pPr algn="ctr" indent="0" marL="0">
              <a:buNone/>
            </a:pPr>
            <a:r>
              <a:rPr lang="en-US" sz="1300" dirty="0">
                <a:solidFill>
                  <a:schemeClr val="accent6"/>
                </a:solidFill>
              </a:rPr>
              <a:t>[mask]</a:t>
            </a:r>
            <a:endParaRPr lang="en-US" sz="1300" dirty="0"/>
          </a:p>
        </p:txBody>
      </p:sp>
      <p:sp>
        <p:nvSpPr>
          <p:cNvPr id="15" name="token Kendall"/>
          <p:cNvSpPr/>
          <p:nvPr/>
        </p:nvSpPr>
        <p:spPr>
          <a:xfrm>
            <a:off x="2240280" y="3090672"/>
            <a:ext cx="781812" cy="365760"/>
          </a:xfrm>
          <a:prstGeom prst="roundRect">
            <a:avLst>
              <a:gd name="adj" fmla="val 15000"/>
            </a:avLst>
          </a:prstGeom>
          <a:solidFill>
            <a:schemeClr val="bg1"/>
          </a:solidFill>
          <a:ln w="12700">
            <a:solidFill>
              <a:schemeClr val="accent5"/>
            </a:solidFill>
            <a:prstDash val="solid"/>
          </a:ln>
        </p:spPr>
      </p:sp>
      <p:sp>
        <p:nvSpPr>
          <p:cNvPr id="16" name="Text 14"/>
          <p:cNvSpPr txBox="1"/>
          <p:nvPr/>
        </p:nvSpPr>
        <p:spPr>
          <a:xfrm>
            <a:off x="2240280" y="3090672"/>
            <a:ext cx="781812" cy="365760"/>
          </a:xfrm>
          <a:prstGeom prst="rect">
            <a:avLst/>
          </a:prstGeom>
          <a:noFill/>
          <a:ln/>
        </p:spPr>
        <p:txBody>
          <a:bodyPr wrap="square" lIns="0" tIns="0" rIns="0" bIns="0" rtlCol="0" anchor="ctr"/>
          <a:lstStyle/>
          <a:p>
            <a:pPr algn="ctr" indent="0" marL="0">
              <a:buNone/>
            </a:pPr>
            <a:r>
              <a:rPr lang="en-US" sz="1300" dirty="0">
                <a:solidFill>
                  <a:schemeClr val="tx1"/>
                </a:solidFill>
              </a:rPr>
              <a:t>Kendall</a:t>
            </a:r>
            <a:endParaRPr lang="en-US" sz="1300" dirty="0"/>
          </a:p>
        </p:txBody>
      </p:sp>
      <p:sp>
        <p:nvSpPr>
          <p:cNvPr id="17" name="Text 15"/>
          <p:cNvSpPr txBox="1"/>
          <p:nvPr/>
        </p:nvSpPr>
        <p:spPr>
          <a:xfrm>
            <a:off x="548640" y="3712464"/>
            <a:ext cx="868680" cy="365760"/>
          </a:xfrm>
          <a:prstGeom prst="rect">
            <a:avLst/>
          </a:prstGeom>
          <a:noFill/>
          <a:ln/>
        </p:spPr>
        <p:txBody>
          <a:bodyPr wrap="square" lIns="0" tIns="0" rIns="0" bIns="0" rtlCol="0" anchor="ctr"/>
          <a:lstStyle/>
          <a:p>
            <a:pPr indent="0" marL="0">
              <a:buNone/>
            </a:pPr>
            <a:r>
              <a:rPr lang="en-US" sz="1400" dirty="0">
                <a:solidFill>
                  <a:schemeClr val="accent6"/>
                </a:solidFill>
              </a:rPr>
              <a:t>step 13</a:t>
            </a:r>
            <a:endParaRPr lang="en-US" sz="1400" dirty="0"/>
          </a:p>
        </p:txBody>
      </p:sp>
      <p:sp>
        <p:nvSpPr>
          <p:cNvPr id="18" name="token David"/>
          <p:cNvSpPr/>
          <p:nvPr/>
        </p:nvSpPr>
        <p:spPr>
          <a:xfrm>
            <a:off x="1463040" y="3712464"/>
            <a:ext cx="589788" cy="365760"/>
          </a:xfrm>
          <a:prstGeom prst="roundRect">
            <a:avLst>
              <a:gd name="adj" fmla="val 15000"/>
            </a:avLst>
          </a:prstGeom>
          <a:solidFill>
            <a:schemeClr val="bg1"/>
          </a:solidFill>
          <a:ln w="12700">
            <a:solidFill>
              <a:schemeClr val="accent5"/>
            </a:solidFill>
            <a:prstDash val="solid"/>
          </a:ln>
        </p:spPr>
      </p:sp>
      <p:sp>
        <p:nvSpPr>
          <p:cNvPr id="19" name="Text 17"/>
          <p:cNvSpPr txBox="1"/>
          <p:nvPr/>
        </p:nvSpPr>
        <p:spPr>
          <a:xfrm>
            <a:off x="1463040" y="3712464"/>
            <a:ext cx="589788" cy="365760"/>
          </a:xfrm>
          <a:prstGeom prst="rect">
            <a:avLst/>
          </a:prstGeom>
          <a:noFill/>
          <a:ln/>
        </p:spPr>
        <p:txBody>
          <a:bodyPr wrap="square" lIns="0" tIns="0" rIns="0" bIns="0" rtlCol="0" anchor="ctr"/>
          <a:lstStyle/>
          <a:p>
            <a:pPr algn="ctr" indent="0" marL="0">
              <a:buNone/>
            </a:pPr>
            <a:r>
              <a:rPr lang="en-US" sz="1300" dirty="0">
                <a:solidFill>
                  <a:schemeClr val="tx1"/>
                </a:solidFill>
              </a:rPr>
              <a:t>David</a:t>
            </a:r>
            <a:endParaRPr lang="en-US" sz="1300" dirty="0"/>
          </a:p>
        </p:txBody>
      </p:sp>
      <p:sp>
        <p:nvSpPr>
          <p:cNvPr id="20" name="token Kendall"/>
          <p:cNvSpPr/>
          <p:nvPr/>
        </p:nvSpPr>
        <p:spPr>
          <a:xfrm>
            <a:off x="2144268" y="3712464"/>
            <a:ext cx="781812" cy="365760"/>
          </a:xfrm>
          <a:prstGeom prst="roundRect">
            <a:avLst>
              <a:gd name="adj" fmla="val 15000"/>
            </a:avLst>
          </a:prstGeom>
          <a:solidFill>
            <a:schemeClr val="bg1"/>
          </a:solidFill>
          <a:ln w="12700">
            <a:solidFill>
              <a:schemeClr val="accent5"/>
            </a:solidFill>
            <a:prstDash val="solid"/>
          </a:ln>
        </p:spPr>
      </p:sp>
      <p:sp>
        <p:nvSpPr>
          <p:cNvPr id="21" name="Text 19"/>
          <p:cNvSpPr txBox="1"/>
          <p:nvPr/>
        </p:nvSpPr>
        <p:spPr>
          <a:xfrm>
            <a:off x="2144268" y="3712464"/>
            <a:ext cx="781812" cy="365760"/>
          </a:xfrm>
          <a:prstGeom prst="rect">
            <a:avLst/>
          </a:prstGeom>
          <a:noFill/>
          <a:ln/>
        </p:spPr>
        <p:txBody>
          <a:bodyPr wrap="square" lIns="0" tIns="0" rIns="0" bIns="0" rtlCol="0" anchor="ctr"/>
          <a:lstStyle/>
          <a:p>
            <a:pPr algn="ctr" indent="0" marL="0">
              <a:buNone/>
            </a:pPr>
            <a:r>
              <a:rPr lang="en-US" sz="1300" dirty="0">
                <a:solidFill>
                  <a:schemeClr val="tx1"/>
                </a:solidFill>
              </a:rPr>
              <a:t>Kendall</a:t>
            </a:r>
            <a:endParaRPr lang="en-US" sz="1300" dirty="0"/>
          </a:p>
        </p:txBody>
      </p:sp>
      <p:sp>
        <p:nvSpPr>
          <p:cNvPr id="22" name="Text 20"/>
          <p:cNvSpPr txBox="1"/>
          <p:nvPr/>
        </p:nvSpPr>
        <p:spPr>
          <a:xfrm>
            <a:off x="548640" y="4334256"/>
            <a:ext cx="868680" cy="365760"/>
          </a:xfrm>
          <a:prstGeom prst="rect">
            <a:avLst/>
          </a:prstGeom>
          <a:noFill/>
          <a:ln/>
        </p:spPr>
        <p:txBody>
          <a:bodyPr wrap="square" lIns="0" tIns="0" rIns="0" bIns="0" rtlCol="0" anchor="ctr"/>
          <a:lstStyle/>
          <a:p>
            <a:pPr indent="0" marL="0">
              <a:buNone/>
            </a:pPr>
            <a:r>
              <a:rPr lang="en-US" sz="1400" dirty="0">
                <a:solidFill>
                  <a:schemeClr val="accent6"/>
                </a:solidFill>
              </a:rPr>
              <a:t>step 15</a:t>
            </a:r>
            <a:endParaRPr lang="en-US" sz="1400" dirty="0"/>
          </a:p>
        </p:txBody>
      </p:sp>
      <p:sp>
        <p:nvSpPr>
          <p:cNvPr id="23" name="token Brian"/>
          <p:cNvSpPr/>
          <p:nvPr/>
        </p:nvSpPr>
        <p:spPr>
          <a:xfrm>
            <a:off x="1463040" y="4334256"/>
            <a:ext cx="589788" cy="365760"/>
          </a:xfrm>
          <a:prstGeom prst="roundRect">
            <a:avLst>
              <a:gd name="adj" fmla="val 15000"/>
            </a:avLst>
          </a:prstGeom>
          <a:solidFill>
            <a:schemeClr val="bg1"/>
          </a:solidFill>
          <a:ln w="25400">
            <a:solidFill>
              <a:schemeClr val="accent2"/>
            </a:solidFill>
            <a:prstDash val="solid"/>
          </a:ln>
        </p:spPr>
      </p:sp>
      <p:sp>
        <p:nvSpPr>
          <p:cNvPr id="24" name="Text 22"/>
          <p:cNvSpPr txBox="1"/>
          <p:nvPr/>
        </p:nvSpPr>
        <p:spPr>
          <a:xfrm>
            <a:off x="1463040" y="4334256"/>
            <a:ext cx="589788" cy="365760"/>
          </a:xfrm>
          <a:prstGeom prst="rect">
            <a:avLst/>
          </a:prstGeom>
          <a:noFill/>
          <a:ln/>
        </p:spPr>
        <p:txBody>
          <a:bodyPr wrap="square" lIns="0" tIns="0" rIns="0" bIns="0" rtlCol="0" anchor="ctr"/>
          <a:lstStyle/>
          <a:p>
            <a:pPr algn="ctr" indent="0" marL="0">
              <a:buNone/>
            </a:pPr>
            <a:r>
              <a:rPr lang="en-US" sz="1300" b="1" dirty="0">
                <a:solidFill>
                  <a:schemeClr val="tx1"/>
                </a:solidFill>
              </a:rPr>
              <a:t>Brian</a:t>
            </a:r>
            <a:endParaRPr lang="en-US" sz="1300" dirty="0"/>
          </a:p>
        </p:txBody>
      </p:sp>
      <p:sp>
        <p:nvSpPr>
          <p:cNvPr id="25" name="token Kendall"/>
          <p:cNvSpPr/>
          <p:nvPr/>
        </p:nvSpPr>
        <p:spPr>
          <a:xfrm>
            <a:off x="2144268" y="4334256"/>
            <a:ext cx="781812" cy="365760"/>
          </a:xfrm>
          <a:prstGeom prst="roundRect">
            <a:avLst>
              <a:gd name="adj" fmla="val 15000"/>
            </a:avLst>
          </a:prstGeom>
          <a:solidFill>
            <a:schemeClr val="bg1"/>
          </a:solidFill>
          <a:ln w="25400">
            <a:solidFill>
              <a:schemeClr val="accent2"/>
            </a:solidFill>
            <a:prstDash val="solid"/>
          </a:ln>
        </p:spPr>
      </p:sp>
      <p:sp>
        <p:nvSpPr>
          <p:cNvPr id="26" name="Text 24"/>
          <p:cNvSpPr txBox="1"/>
          <p:nvPr/>
        </p:nvSpPr>
        <p:spPr>
          <a:xfrm>
            <a:off x="2144268" y="4334256"/>
            <a:ext cx="781812" cy="365760"/>
          </a:xfrm>
          <a:prstGeom prst="rect">
            <a:avLst/>
          </a:prstGeom>
          <a:noFill/>
          <a:ln/>
        </p:spPr>
        <p:txBody>
          <a:bodyPr wrap="square" lIns="0" tIns="0" rIns="0" bIns="0" rtlCol="0" anchor="ctr"/>
          <a:lstStyle/>
          <a:p>
            <a:pPr algn="ctr" indent="0" marL="0">
              <a:buNone/>
            </a:pPr>
            <a:r>
              <a:rPr lang="en-US" sz="1300" b="1" dirty="0">
                <a:solidFill>
                  <a:schemeClr val="tx1"/>
                </a:solidFill>
              </a:rPr>
              <a:t>Kendall</a:t>
            </a:r>
            <a:endParaRPr lang="en-US" sz="1300" dirty="0"/>
          </a:p>
        </p:txBody>
      </p:sp>
      <p:sp>
        <p:nvSpPr>
          <p:cNvPr id="27" name="hallucinated tag"/>
          <p:cNvSpPr/>
          <p:nvPr/>
        </p:nvSpPr>
        <p:spPr>
          <a:xfrm>
            <a:off x="3108960" y="4334256"/>
            <a:ext cx="1234440" cy="365760"/>
          </a:xfrm>
          <a:prstGeom prst="roundRect">
            <a:avLst>
              <a:gd name="adj" fmla="val 15000"/>
            </a:avLst>
          </a:prstGeom>
          <a:solidFill>
            <a:schemeClr val="accent2"/>
          </a:solidFill>
          <a:ln w="12700">
            <a:solidFill>
              <a:schemeClr val="accent2"/>
            </a:solidFill>
            <a:prstDash val="solid"/>
          </a:ln>
        </p:spPr>
      </p:sp>
      <p:sp>
        <p:nvSpPr>
          <p:cNvPr id="28" name="Text 26"/>
          <p:cNvSpPr txBox="1"/>
          <p:nvPr/>
        </p:nvSpPr>
        <p:spPr>
          <a:xfrm>
            <a:off x="3108960" y="4334256"/>
            <a:ext cx="1234440" cy="365760"/>
          </a:xfrm>
          <a:prstGeom prst="rect">
            <a:avLst/>
          </a:prstGeom>
          <a:noFill/>
          <a:ln/>
        </p:spPr>
        <p:txBody>
          <a:bodyPr wrap="square" lIns="0" tIns="0" rIns="0" bIns="0" rtlCol="0" anchor="ctr"/>
          <a:lstStyle/>
          <a:p>
            <a:pPr algn="ctr" indent="0" marL="0">
              <a:buNone/>
            </a:pPr>
            <a:r>
              <a:rPr lang="en-US" sz="1300" b="1" dirty="0">
                <a:solidFill>
                  <a:schemeClr val="bg1"/>
                </a:solidFill>
              </a:rPr>
              <a:t>hallucinated</a:t>
            </a:r>
            <a:endParaRPr lang="en-US" sz="1300" dirty="0"/>
          </a:p>
        </p:txBody>
      </p:sp>
      <p:sp>
        <p:nvSpPr>
          <p:cNvPr id="29" name="Text 27"/>
          <p:cNvSpPr txBox="1"/>
          <p:nvPr/>
        </p:nvSpPr>
        <p:spPr>
          <a:xfrm>
            <a:off x="548640" y="5029200"/>
            <a:ext cx="5394960" cy="365760"/>
          </a:xfrm>
          <a:prstGeom prst="rect">
            <a:avLst/>
          </a:prstGeom>
          <a:noFill/>
          <a:ln/>
        </p:spPr>
        <p:txBody>
          <a:bodyPr wrap="square" lIns="0" tIns="0" rIns="0" bIns="0" rtlCol="0" anchor="ctr"/>
          <a:lstStyle/>
          <a:p>
            <a:pPr indent="0" marL="0">
              <a:buNone/>
            </a:pPr>
            <a:r>
              <a:rPr lang="en-US" sz="1500" dirty="0">
                <a:solidFill>
                  <a:schemeClr val="accent6"/>
                </a:solidFill>
              </a:rPr>
              <a:t>Correct answer: </a:t>
            </a:r>
            <a:pPr indent="0" marL="0">
              <a:buNone/>
            </a:pPr>
            <a:r>
              <a:rPr lang="en-US" sz="1500" b="1" dirty="0">
                <a:solidFill>
                  <a:schemeClr val="accent3"/>
                </a:solidFill>
              </a:rPr>
              <a:t>Ron Atkinson</a:t>
            </a:r>
            <a:endParaRPr lang="en-US" sz="1500" dirty="0"/>
          </a:p>
        </p:txBody>
      </p:sp>
      <p:sp>
        <p:nvSpPr>
          <p:cNvPr id="30" name="pattern Self-correction"/>
          <p:cNvSpPr/>
          <p:nvPr/>
        </p:nvSpPr>
        <p:spPr>
          <a:xfrm>
            <a:off x="6355080" y="1280160"/>
            <a:ext cx="5257800" cy="960120"/>
          </a:xfrm>
          <a:prstGeom prst="roundRect">
            <a:avLst>
              <a:gd name="adj" fmla="val 11429"/>
            </a:avLst>
          </a:prstGeom>
          <a:solidFill>
            <a:schemeClr val="bg2"/>
          </a:solidFill>
          <a:ln w="12700">
            <a:solidFill>
              <a:schemeClr val="bg2"/>
            </a:solidFill>
            <a:prstDash val="solid"/>
          </a:ln>
        </p:spPr>
      </p:sp>
      <p:sp>
        <p:nvSpPr>
          <p:cNvPr id="31" name="Text 29"/>
          <p:cNvSpPr txBox="1"/>
          <p:nvPr/>
        </p:nvSpPr>
        <p:spPr>
          <a:xfrm>
            <a:off x="6583680" y="1389888"/>
            <a:ext cx="2926080" cy="365760"/>
          </a:xfrm>
          <a:prstGeom prst="rect">
            <a:avLst/>
          </a:prstGeom>
          <a:noFill/>
          <a:ln/>
        </p:spPr>
        <p:txBody>
          <a:bodyPr wrap="square" lIns="0" tIns="0" rIns="0" bIns="0" rtlCol="0" anchor="ctr"/>
          <a:lstStyle/>
          <a:p>
            <a:pPr indent="0" marL="0">
              <a:buNone/>
            </a:pPr>
            <a:r>
              <a:rPr lang="en-US" sz="1700" b="1" dirty="0">
                <a:solidFill>
                  <a:schemeClr val="tx1"/>
                </a:solidFill>
                <a:latin typeface="+mj-lt" pitchFamily="34" charset="0"/>
                <a:ea typeface="+mj-lt" pitchFamily="34" charset="-122"/>
                <a:cs typeface="+mj-lt" pitchFamily="34" charset="-120"/>
              </a:rPr>
              <a:t>Self-correction</a:t>
            </a:r>
            <a:endParaRPr lang="en-US" sz="1700" dirty="0"/>
          </a:p>
        </p:txBody>
      </p:sp>
      <p:sp>
        <p:nvSpPr>
          <p:cNvPr id="32" name="Text 30"/>
          <p:cNvSpPr txBox="1"/>
          <p:nvPr/>
        </p:nvSpPr>
        <p:spPr>
          <a:xfrm>
            <a:off x="6583680" y="1755648"/>
            <a:ext cx="3108960" cy="365760"/>
          </a:xfrm>
          <a:prstGeom prst="rect">
            <a:avLst/>
          </a:prstGeom>
          <a:noFill/>
          <a:ln/>
        </p:spPr>
        <p:txBody>
          <a:bodyPr wrap="square" lIns="0" tIns="0" rIns="0" bIns="0" rtlCol="0" anchor="ctr"/>
          <a:lstStyle/>
          <a:p>
            <a:pPr indent="0" marL="0">
              <a:buNone/>
            </a:pPr>
            <a:r>
              <a:rPr lang="en-US" sz="1300" dirty="0">
                <a:solidFill>
                  <a:schemeClr val="accent6"/>
                </a:solidFill>
              </a:rPr>
              <a:t>early noise resolves into the right answer</a:t>
            </a:r>
            <a:endParaRPr lang="en-US" sz="1300" dirty="0"/>
          </a:p>
        </p:txBody>
      </p:sp>
      <p:sp>
        <p:nvSpPr>
          <p:cNvPr id="33" name="Self-correction step 1"/>
          <p:cNvSpPr/>
          <p:nvPr/>
        </p:nvSpPr>
        <p:spPr>
          <a:xfrm>
            <a:off x="9829800" y="1554480"/>
            <a:ext cx="219456" cy="219456"/>
          </a:xfrm>
          <a:prstGeom prst="ellipse">
            <a:avLst/>
          </a:prstGeom>
          <a:solidFill>
            <a:schemeClr val="accent5"/>
          </a:solidFill>
          <a:ln w="12700">
            <a:solidFill>
              <a:schemeClr val="accent5"/>
            </a:solidFill>
            <a:prstDash val="solid"/>
          </a:ln>
        </p:spPr>
      </p:sp>
      <p:sp>
        <p:nvSpPr>
          <p:cNvPr id="34" name="Self-correction step 2"/>
          <p:cNvSpPr/>
          <p:nvPr/>
        </p:nvSpPr>
        <p:spPr>
          <a:xfrm>
            <a:off x="10158984" y="1554480"/>
            <a:ext cx="219456" cy="219456"/>
          </a:xfrm>
          <a:prstGeom prst="ellipse">
            <a:avLst/>
          </a:prstGeom>
          <a:solidFill>
            <a:schemeClr val="accent5"/>
          </a:solidFill>
          <a:ln w="12700">
            <a:solidFill>
              <a:schemeClr val="accent5"/>
            </a:solidFill>
            <a:prstDash val="solid"/>
          </a:ln>
        </p:spPr>
      </p:sp>
      <p:sp>
        <p:nvSpPr>
          <p:cNvPr id="35" name="Self-correction step 3"/>
          <p:cNvSpPr/>
          <p:nvPr/>
        </p:nvSpPr>
        <p:spPr>
          <a:xfrm>
            <a:off x="10488168" y="1554480"/>
            <a:ext cx="219456" cy="219456"/>
          </a:xfrm>
          <a:prstGeom prst="ellipse">
            <a:avLst/>
          </a:prstGeom>
          <a:solidFill>
            <a:schemeClr val="accent2"/>
          </a:solidFill>
          <a:ln w="12700">
            <a:solidFill>
              <a:schemeClr val="accent2"/>
            </a:solidFill>
            <a:prstDash val="solid"/>
          </a:ln>
        </p:spPr>
      </p:sp>
      <p:sp>
        <p:nvSpPr>
          <p:cNvPr id="36" name="Self-correction step 4"/>
          <p:cNvSpPr/>
          <p:nvPr/>
        </p:nvSpPr>
        <p:spPr>
          <a:xfrm>
            <a:off x="10817352" y="1554480"/>
            <a:ext cx="219456" cy="219456"/>
          </a:xfrm>
          <a:prstGeom prst="ellipse">
            <a:avLst/>
          </a:prstGeom>
          <a:solidFill>
            <a:schemeClr val="accent3"/>
          </a:solidFill>
          <a:ln w="12700">
            <a:solidFill>
              <a:schemeClr val="accent3"/>
            </a:solidFill>
            <a:prstDash val="solid"/>
          </a:ln>
        </p:spPr>
      </p:sp>
      <p:sp>
        <p:nvSpPr>
          <p:cNvPr id="37" name="Self-correction step 5"/>
          <p:cNvSpPr/>
          <p:nvPr/>
        </p:nvSpPr>
        <p:spPr>
          <a:xfrm>
            <a:off x="11146536" y="1554480"/>
            <a:ext cx="219456" cy="219456"/>
          </a:xfrm>
          <a:prstGeom prst="ellipse">
            <a:avLst/>
          </a:prstGeom>
          <a:solidFill>
            <a:schemeClr val="accent3"/>
          </a:solidFill>
          <a:ln w="12700">
            <a:solidFill>
              <a:schemeClr val="accent3"/>
            </a:solidFill>
            <a:prstDash val="solid"/>
          </a:ln>
        </p:spPr>
      </p:sp>
      <p:sp>
        <p:nvSpPr>
          <p:cNvPr id="38" name="Text 36"/>
          <p:cNvSpPr txBox="1"/>
          <p:nvPr/>
        </p:nvSpPr>
        <p:spPr>
          <a:xfrm>
            <a:off x="9710928" y="1847088"/>
            <a:ext cx="548640" cy="228600"/>
          </a:xfrm>
          <a:prstGeom prst="rect">
            <a:avLst/>
          </a:prstGeom>
          <a:noFill/>
          <a:ln/>
        </p:spPr>
        <p:txBody>
          <a:bodyPr wrap="square" lIns="0" tIns="0" rIns="0" bIns="0" rtlCol="0" anchor="ctr"/>
          <a:lstStyle/>
          <a:p>
            <a:pPr algn="ctr" indent="0" marL="0">
              <a:buNone/>
            </a:pPr>
            <a:r>
              <a:rPr lang="en-US" sz="1000" dirty="0">
                <a:solidFill>
                  <a:schemeClr val="accent6"/>
                </a:solidFill>
              </a:rPr>
              <a:t>early</a:t>
            </a:r>
            <a:endParaRPr lang="en-US" sz="1000" dirty="0"/>
          </a:p>
        </p:txBody>
      </p:sp>
      <p:sp>
        <p:nvSpPr>
          <p:cNvPr id="39" name="Text 37"/>
          <p:cNvSpPr txBox="1"/>
          <p:nvPr/>
        </p:nvSpPr>
        <p:spPr>
          <a:xfrm>
            <a:off x="11009376" y="1847088"/>
            <a:ext cx="548640" cy="228600"/>
          </a:xfrm>
          <a:prstGeom prst="rect">
            <a:avLst/>
          </a:prstGeom>
          <a:noFill/>
          <a:ln/>
        </p:spPr>
        <p:txBody>
          <a:bodyPr wrap="square" lIns="0" tIns="0" rIns="0" bIns="0" rtlCol="0" anchor="ctr"/>
          <a:lstStyle/>
          <a:p>
            <a:pPr algn="ctr" indent="0" marL="0">
              <a:buNone/>
            </a:pPr>
            <a:r>
              <a:rPr lang="en-US" sz="1000" dirty="0">
                <a:solidFill>
                  <a:schemeClr val="accent6"/>
                </a:solidFill>
              </a:rPr>
              <a:t>final</a:t>
            </a:r>
            <a:endParaRPr lang="en-US" sz="1000" dirty="0"/>
          </a:p>
        </p:txBody>
      </p:sp>
      <p:sp>
        <p:nvSpPr>
          <p:cNvPr id="40" name="pattern Correctness decay"/>
          <p:cNvSpPr/>
          <p:nvPr/>
        </p:nvSpPr>
        <p:spPr>
          <a:xfrm>
            <a:off x="6355080" y="2395728"/>
            <a:ext cx="5257800" cy="960120"/>
          </a:xfrm>
          <a:prstGeom prst="roundRect">
            <a:avLst>
              <a:gd name="adj" fmla="val 11429"/>
            </a:avLst>
          </a:prstGeom>
          <a:solidFill>
            <a:schemeClr val="bg2"/>
          </a:solidFill>
          <a:ln w="12700">
            <a:solidFill>
              <a:schemeClr val="bg2"/>
            </a:solidFill>
            <a:prstDash val="solid"/>
          </a:ln>
        </p:spPr>
      </p:sp>
      <p:sp>
        <p:nvSpPr>
          <p:cNvPr id="41" name="Text 39"/>
          <p:cNvSpPr txBox="1"/>
          <p:nvPr/>
        </p:nvSpPr>
        <p:spPr>
          <a:xfrm>
            <a:off x="6583680" y="2505456"/>
            <a:ext cx="2926080" cy="365760"/>
          </a:xfrm>
          <a:prstGeom prst="rect">
            <a:avLst/>
          </a:prstGeom>
          <a:noFill/>
          <a:ln/>
        </p:spPr>
        <p:txBody>
          <a:bodyPr wrap="square" lIns="0" tIns="0" rIns="0" bIns="0" rtlCol="0" anchor="ctr"/>
          <a:lstStyle/>
          <a:p>
            <a:pPr indent="0" marL="0">
              <a:buNone/>
            </a:pPr>
            <a:r>
              <a:rPr lang="en-US" sz="1700" b="1" dirty="0">
                <a:solidFill>
                  <a:schemeClr val="tx1"/>
                </a:solidFill>
                <a:latin typeface="+mj-lt" pitchFamily="34" charset="0"/>
                <a:ea typeface="+mj-lt" pitchFamily="34" charset="-122"/>
                <a:cs typeface="+mj-lt" pitchFamily="34" charset="-120"/>
              </a:rPr>
              <a:t>Correctness decay</a:t>
            </a:r>
            <a:endParaRPr lang="en-US" sz="1700" dirty="0"/>
          </a:p>
        </p:txBody>
      </p:sp>
      <p:sp>
        <p:nvSpPr>
          <p:cNvPr id="42" name="Text 40"/>
          <p:cNvSpPr txBox="1"/>
          <p:nvPr/>
        </p:nvSpPr>
        <p:spPr>
          <a:xfrm>
            <a:off x="6583680" y="2871216"/>
            <a:ext cx="3108960" cy="365760"/>
          </a:xfrm>
          <a:prstGeom prst="rect">
            <a:avLst/>
          </a:prstGeom>
          <a:noFill/>
          <a:ln/>
        </p:spPr>
        <p:txBody>
          <a:bodyPr wrap="square" lIns="0" tIns="0" rIns="0" bIns="0" rtlCol="0" anchor="ctr"/>
          <a:lstStyle/>
          <a:p>
            <a:pPr indent="0" marL="0">
              <a:buNone/>
            </a:pPr>
            <a:r>
              <a:rPr lang="en-US" sz="1300" dirty="0">
                <a:solidFill>
                  <a:schemeClr val="accent6"/>
                </a:solidFill>
              </a:rPr>
              <a:t>a correct answer degrades into a wrong one</a:t>
            </a:r>
            <a:endParaRPr lang="en-US" sz="1300" dirty="0"/>
          </a:p>
        </p:txBody>
      </p:sp>
      <p:sp>
        <p:nvSpPr>
          <p:cNvPr id="43" name="Correctness decay step 1"/>
          <p:cNvSpPr/>
          <p:nvPr/>
        </p:nvSpPr>
        <p:spPr>
          <a:xfrm>
            <a:off x="9829800" y="2670048"/>
            <a:ext cx="219456" cy="219456"/>
          </a:xfrm>
          <a:prstGeom prst="ellipse">
            <a:avLst/>
          </a:prstGeom>
          <a:solidFill>
            <a:schemeClr val="accent5"/>
          </a:solidFill>
          <a:ln w="12700">
            <a:solidFill>
              <a:schemeClr val="accent5"/>
            </a:solidFill>
            <a:prstDash val="solid"/>
          </a:ln>
        </p:spPr>
      </p:sp>
      <p:sp>
        <p:nvSpPr>
          <p:cNvPr id="44" name="Correctness decay step 2"/>
          <p:cNvSpPr/>
          <p:nvPr/>
        </p:nvSpPr>
        <p:spPr>
          <a:xfrm>
            <a:off x="10158984" y="2670048"/>
            <a:ext cx="219456" cy="219456"/>
          </a:xfrm>
          <a:prstGeom prst="ellipse">
            <a:avLst/>
          </a:prstGeom>
          <a:solidFill>
            <a:schemeClr val="accent3"/>
          </a:solidFill>
          <a:ln w="12700">
            <a:solidFill>
              <a:schemeClr val="accent3"/>
            </a:solidFill>
            <a:prstDash val="solid"/>
          </a:ln>
        </p:spPr>
      </p:sp>
      <p:sp>
        <p:nvSpPr>
          <p:cNvPr id="45" name="Correctness decay step 3"/>
          <p:cNvSpPr/>
          <p:nvPr/>
        </p:nvSpPr>
        <p:spPr>
          <a:xfrm>
            <a:off x="10488168" y="2670048"/>
            <a:ext cx="219456" cy="219456"/>
          </a:xfrm>
          <a:prstGeom prst="ellipse">
            <a:avLst/>
          </a:prstGeom>
          <a:solidFill>
            <a:schemeClr val="accent3"/>
          </a:solidFill>
          <a:ln w="12700">
            <a:solidFill>
              <a:schemeClr val="accent3"/>
            </a:solidFill>
            <a:prstDash val="solid"/>
          </a:ln>
        </p:spPr>
      </p:sp>
      <p:sp>
        <p:nvSpPr>
          <p:cNvPr id="46" name="Correctness decay step 4"/>
          <p:cNvSpPr/>
          <p:nvPr/>
        </p:nvSpPr>
        <p:spPr>
          <a:xfrm>
            <a:off x="10817352" y="2670048"/>
            <a:ext cx="219456" cy="219456"/>
          </a:xfrm>
          <a:prstGeom prst="ellipse">
            <a:avLst/>
          </a:prstGeom>
          <a:solidFill>
            <a:schemeClr val="accent2"/>
          </a:solidFill>
          <a:ln w="12700">
            <a:solidFill>
              <a:schemeClr val="accent2"/>
            </a:solidFill>
            <a:prstDash val="solid"/>
          </a:ln>
        </p:spPr>
      </p:sp>
      <p:sp>
        <p:nvSpPr>
          <p:cNvPr id="47" name="Correctness decay step 5"/>
          <p:cNvSpPr/>
          <p:nvPr/>
        </p:nvSpPr>
        <p:spPr>
          <a:xfrm>
            <a:off x="11146536" y="2670048"/>
            <a:ext cx="219456" cy="219456"/>
          </a:xfrm>
          <a:prstGeom prst="ellipse">
            <a:avLst/>
          </a:prstGeom>
          <a:solidFill>
            <a:schemeClr val="accent2"/>
          </a:solidFill>
          <a:ln w="12700">
            <a:solidFill>
              <a:schemeClr val="accent2"/>
            </a:solidFill>
            <a:prstDash val="solid"/>
          </a:ln>
        </p:spPr>
      </p:sp>
      <p:sp>
        <p:nvSpPr>
          <p:cNvPr id="48" name="Text 46"/>
          <p:cNvSpPr txBox="1"/>
          <p:nvPr/>
        </p:nvSpPr>
        <p:spPr>
          <a:xfrm>
            <a:off x="9710928" y="2962656"/>
            <a:ext cx="548640" cy="228600"/>
          </a:xfrm>
          <a:prstGeom prst="rect">
            <a:avLst/>
          </a:prstGeom>
          <a:noFill/>
          <a:ln/>
        </p:spPr>
        <p:txBody>
          <a:bodyPr wrap="square" lIns="0" tIns="0" rIns="0" bIns="0" rtlCol="0" anchor="ctr"/>
          <a:lstStyle/>
          <a:p>
            <a:pPr algn="ctr" indent="0" marL="0">
              <a:buNone/>
            </a:pPr>
            <a:r>
              <a:rPr lang="en-US" sz="1000" dirty="0">
                <a:solidFill>
                  <a:schemeClr val="accent6"/>
                </a:solidFill>
              </a:rPr>
              <a:t>early</a:t>
            </a:r>
            <a:endParaRPr lang="en-US" sz="1000" dirty="0"/>
          </a:p>
        </p:txBody>
      </p:sp>
      <p:sp>
        <p:nvSpPr>
          <p:cNvPr id="49" name="Text 47"/>
          <p:cNvSpPr txBox="1"/>
          <p:nvPr/>
        </p:nvSpPr>
        <p:spPr>
          <a:xfrm>
            <a:off x="11009376" y="2962656"/>
            <a:ext cx="548640" cy="228600"/>
          </a:xfrm>
          <a:prstGeom prst="rect">
            <a:avLst/>
          </a:prstGeom>
          <a:noFill/>
          <a:ln/>
        </p:spPr>
        <p:txBody>
          <a:bodyPr wrap="square" lIns="0" tIns="0" rIns="0" bIns="0" rtlCol="0" anchor="ctr"/>
          <a:lstStyle/>
          <a:p>
            <a:pPr algn="ctr" indent="0" marL="0">
              <a:buNone/>
            </a:pPr>
            <a:r>
              <a:rPr lang="en-US" sz="1000" dirty="0">
                <a:solidFill>
                  <a:schemeClr val="accent6"/>
                </a:solidFill>
              </a:rPr>
              <a:t>final</a:t>
            </a:r>
            <a:endParaRPr lang="en-US" sz="1000" dirty="0"/>
          </a:p>
        </p:txBody>
      </p:sp>
      <p:sp>
        <p:nvSpPr>
          <p:cNvPr id="50" name="pattern Semantic drift"/>
          <p:cNvSpPr/>
          <p:nvPr/>
        </p:nvSpPr>
        <p:spPr>
          <a:xfrm>
            <a:off x="6355080" y="3511296"/>
            <a:ext cx="5257800" cy="960120"/>
          </a:xfrm>
          <a:prstGeom prst="roundRect">
            <a:avLst>
              <a:gd name="adj" fmla="val 11429"/>
            </a:avLst>
          </a:prstGeom>
          <a:solidFill>
            <a:schemeClr val="bg2"/>
          </a:solidFill>
          <a:ln w="12700">
            <a:solidFill>
              <a:schemeClr val="bg2"/>
            </a:solidFill>
            <a:prstDash val="solid"/>
          </a:ln>
        </p:spPr>
      </p:sp>
      <p:sp>
        <p:nvSpPr>
          <p:cNvPr id="51" name="Text 49"/>
          <p:cNvSpPr txBox="1"/>
          <p:nvPr/>
        </p:nvSpPr>
        <p:spPr>
          <a:xfrm>
            <a:off x="6583680" y="3621024"/>
            <a:ext cx="2926080" cy="365760"/>
          </a:xfrm>
          <a:prstGeom prst="rect">
            <a:avLst/>
          </a:prstGeom>
          <a:noFill/>
          <a:ln/>
        </p:spPr>
        <p:txBody>
          <a:bodyPr wrap="square" lIns="0" tIns="0" rIns="0" bIns="0" rtlCol="0" anchor="ctr"/>
          <a:lstStyle/>
          <a:p>
            <a:pPr indent="0" marL="0">
              <a:buNone/>
            </a:pPr>
            <a:r>
              <a:rPr lang="en-US" sz="1700" b="1" dirty="0">
                <a:solidFill>
                  <a:schemeClr val="tx1"/>
                </a:solidFill>
                <a:latin typeface="+mj-lt" pitchFamily="34" charset="0"/>
                <a:ea typeface="+mj-lt" pitchFamily="34" charset="-122"/>
                <a:cs typeface="+mj-lt" pitchFamily="34" charset="-120"/>
              </a:rPr>
              <a:t>Semantic drift</a:t>
            </a:r>
            <a:endParaRPr lang="en-US" sz="1700" dirty="0"/>
          </a:p>
        </p:txBody>
      </p:sp>
      <p:sp>
        <p:nvSpPr>
          <p:cNvPr id="52" name="Text 50"/>
          <p:cNvSpPr txBox="1"/>
          <p:nvPr/>
        </p:nvSpPr>
        <p:spPr>
          <a:xfrm>
            <a:off x="6583680" y="3986784"/>
            <a:ext cx="3108960" cy="365760"/>
          </a:xfrm>
          <a:prstGeom prst="rect">
            <a:avLst/>
          </a:prstGeom>
          <a:noFill/>
          <a:ln/>
        </p:spPr>
        <p:txBody>
          <a:bodyPr wrap="square" lIns="0" tIns="0" rIns="0" bIns="0" rtlCol="0" anchor="ctr"/>
          <a:lstStyle/>
          <a:p>
            <a:pPr indent="0" marL="0">
              <a:buNone/>
            </a:pPr>
            <a:r>
              <a:rPr lang="en-US" sz="1300" dirty="0">
                <a:solidFill>
                  <a:schemeClr val="accent6"/>
                </a:solidFill>
              </a:rPr>
              <a:t>a plausible guess drifts away from the truth</a:t>
            </a:r>
            <a:endParaRPr lang="en-US" sz="1300" dirty="0"/>
          </a:p>
        </p:txBody>
      </p:sp>
      <p:sp>
        <p:nvSpPr>
          <p:cNvPr id="53" name="Semantic drift step 1"/>
          <p:cNvSpPr/>
          <p:nvPr/>
        </p:nvSpPr>
        <p:spPr>
          <a:xfrm>
            <a:off x="9829800" y="3785616"/>
            <a:ext cx="219456" cy="219456"/>
          </a:xfrm>
          <a:prstGeom prst="ellipse">
            <a:avLst/>
          </a:prstGeom>
          <a:solidFill>
            <a:schemeClr val="accent5"/>
          </a:solidFill>
          <a:ln w="12700">
            <a:solidFill>
              <a:schemeClr val="accent5"/>
            </a:solidFill>
            <a:prstDash val="solid"/>
          </a:ln>
        </p:spPr>
      </p:sp>
      <p:sp>
        <p:nvSpPr>
          <p:cNvPr id="54" name="Semantic drift step 2"/>
          <p:cNvSpPr/>
          <p:nvPr/>
        </p:nvSpPr>
        <p:spPr>
          <a:xfrm>
            <a:off x="10158984" y="3785616"/>
            <a:ext cx="219456" cy="219456"/>
          </a:xfrm>
          <a:prstGeom prst="ellipse">
            <a:avLst/>
          </a:prstGeom>
          <a:solidFill>
            <a:schemeClr val="accent4"/>
          </a:solidFill>
          <a:ln w="12700">
            <a:solidFill>
              <a:schemeClr val="accent4"/>
            </a:solidFill>
            <a:prstDash val="solid"/>
          </a:ln>
        </p:spPr>
      </p:sp>
      <p:sp>
        <p:nvSpPr>
          <p:cNvPr id="55" name="Semantic drift step 3"/>
          <p:cNvSpPr/>
          <p:nvPr/>
        </p:nvSpPr>
        <p:spPr>
          <a:xfrm>
            <a:off x="10488168" y="3785616"/>
            <a:ext cx="219456" cy="219456"/>
          </a:xfrm>
          <a:prstGeom prst="ellipse">
            <a:avLst/>
          </a:prstGeom>
          <a:solidFill>
            <a:schemeClr val="accent4"/>
          </a:solidFill>
          <a:ln w="12700">
            <a:solidFill>
              <a:schemeClr val="accent4"/>
            </a:solidFill>
            <a:prstDash val="solid"/>
          </a:ln>
        </p:spPr>
      </p:sp>
      <p:sp>
        <p:nvSpPr>
          <p:cNvPr id="56" name="Semantic drift step 4"/>
          <p:cNvSpPr/>
          <p:nvPr/>
        </p:nvSpPr>
        <p:spPr>
          <a:xfrm>
            <a:off x="10817352" y="3785616"/>
            <a:ext cx="219456" cy="219456"/>
          </a:xfrm>
          <a:prstGeom prst="ellipse">
            <a:avLst/>
          </a:prstGeom>
          <a:solidFill>
            <a:schemeClr val="accent2"/>
          </a:solidFill>
          <a:ln w="12700">
            <a:solidFill>
              <a:schemeClr val="accent2"/>
            </a:solidFill>
            <a:prstDash val="solid"/>
          </a:ln>
        </p:spPr>
      </p:sp>
      <p:sp>
        <p:nvSpPr>
          <p:cNvPr id="57" name="Semantic drift step 5"/>
          <p:cNvSpPr/>
          <p:nvPr/>
        </p:nvSpPr>
        <p:spPr>
          <a:xfrm>
            <a:off x="11146536" y="3785616"/>
            <a:ext cx="219456" cy="219456"/>
          </a:xfrm>
          <a:prstGeom prst="ellipse">
            <a:avLst/>
          </a:prstGeom>
          <a:solidFill>
            <a:schemeClr val="accent2"/>
          </a:solidFill>
          <a:ln w="12700">
            <a:solidFill>
              <a:schemeClr val="accent2"/>
            </a:solidFill>
            <a:prstDash val="solid"/>
          </a:ln>
        </p:spPr>
      </p:sp>
      <p:sp>
        <p:nvSpPr>
          <p:cNvPr id="58" name="Text 56"/>
          <p:cNvSpPr txBox="1"/>
          <p:nvPr/>
        </p:nvSpPr>
        <p:spPr>
          <a:xfrm>
            <a:off x="9710928" y="4078224"/>
            <a:ext cx="548640" cy="228600"/>
          </a:xfrm>
          <a:prstGeom prst="rect">
            <a:avLst/>
          </a:prstGeom>
          <a:noFill/>
          <a:ln/>
        </p:spPr>
        <p:txBody>
          <a:bodyPr wrap="square" lIns="0" tIns="0" rIns="0" bIns="0" rtlCol="0" anchor="ctr"/>
          <a:lstStyle/>
          <a:p>
            <a:pPr algn="ctr" indent="0" marL="0">
              <a:buNone/>
            </a:pPr>
            <a:r>
              <a:rPr lang="en-US" sz="1000" dirty="0">
                <a:solidFill>
                  <a:schemeClr val="accent6"/>
                </a:solidFill>
              </a:rPr>
              <a:t>early</a:t>
            </a:r>
            <a:endParaRPr lang="en-US" sz="1000" dirty="0"/>
          </a:p>
        </p:txBody>
      </p:sp>
      <p:sp>
        <p:nvSpPr>
          <p:cNvPr id="59" name="Text 57"/>
          <p:cNvSpPr txBox="1"/>
          <p:nvPr/>
        </p:nvSpPr>
        <p:spPr>
          <a:xfrm>
            <a:off x="11009376" y="4078224"/>
            <a:ext cx="548640" cy="228600"/>
          </a:xfrm>
          <a:prstGeom prst="rect">
            <a:avLst/>
          </a:prstGeom>
          <a:noFill/>
          <a:ln/>
        </p:spPr>
        <p:txBody>
          <a:bodyPr wrap="square" lIns="0" tIns="0" rIns="0" bIns="0" rtlCol="0" anchor="ctr"/>
          <a:lstStyle/>
          <a:p>
            <a:pPr algn="ctr" indent="0" marL="0">
              <a:buNone/>
            </a:pPr>
            <a:r>
              <a:rPr lang="en-US" sz="1000" dirty="0">
                <a:solidFill>
                  <a:schemeClr val="accent6"/>
                </a:solidFill>
              </a:rPr>
              <a:t>final</a:t>
            </a:r>
            <a:endParaRPr lang="en-US" sz="1000" dirty="0"/>
          </a:p>
        </p:txBody>
      </p:sp>
      <p:sp>
        <p:nvSpPr>
          <p:cNvPr id="60" name="pattern Persistent error"/>
          <p:cNvSpPr/>
          <p:nvPr/>
        </p:nvSpPr>
        <p:spPr>
          <a:xfrm>
            <a:off x="6355080" y="4626864"/>
            <a:ext cx="5257800" cy="960120"/>
          </a:xfrm>
          <a:prstGeom prst="roundRect">
            <a:avLst>
              <a:gd name="adj" fmla="val 11429"/>
            </a:avLst>
          </a:prstGeom>
          <a:solidFill>
            <a:schemeClr val="bg2"/>
          </a:solidFill>
          <a:ln w="12700">
            <a:solidFill>
              <a:schemeClr val="bg2"/>
            </a:solidFill>
            <a:prstDash val="solid"/>
          </a:ln>
        </p:spPr>
      </p:sp>
      <p:sp>
        <p:nvSpPr>
          <p:cNvPr id="61" name="Text 59"/>
          <p:cNvSpPr txBox="1"/>
          <p:nvPr/>
        </p:nvSpPr>
        <p:spPr>
          <a:xfrm>
            <a:off x="6583680" y="4736592"/>
            <a:ext cx="2926080" cy="365760"/>
          </a:xfrm>
          <a:prstGeom prst="rect">
            <a:avLst/>
          </a:prstGeom>
          <a:noFill/>
          <a:ln/>
        </p:spPr>
        <p:txBody>
          <a:bodyPr wrap="square" lIns="0" tIns="0" rIns="0" bIns="0" rtlCol="0" anchor="ctr"/>
          <a:lstStyle/>
          <a:p>
            <a:pPr indent="0" marL="0">
              <a:buNone/>
            </a:pPr>
            <a:r>
              <a:rPr lang="en-US" sz="1700" b="1" dirty="0">
                <a:solidFill>
                  <a:schemeClr val="tx1"/>
                </a:solidFill>
                <a:latin typeface="+mj-lt" pitchFamily="34" charset="0"/>
                <a:ea typeface="+mj-lt" pitchFamily="34" charset="-122"/>
                <a:cs typeface="+mj-lt" pitchFamily="34" charset="-120"/>
              </a:rPr>
              <a:t>Persistent error</a:t>
            </a:r>
            <a:endParaRPr lang="en-US" sz="1700" dirty="0"/>
          </a:p>
        </p:txBody>
      </p:sp>
      <p:sp>
        <p:nvSpPr>
          <p:cNvPr id="62" name="Text 60"/>
          <p:cNvSpPr txBox="1"/>
          <p:nvPr/>
        </p:nvSpPr>
        <p:spPr>
          <a:xfrm>
            <a:off x="6583680" y="5102352"/>
            <a:ext cx="3108960" cy="365760"/>
          </a:xfrm>
          <a:prstGeom prst="rect">
            <a:avLst/>
          </a:prstGeom>
          <a:noFill/>
          <a:ln/>
        </p:spPr>
        <p:txBody>
          <a:bodyPr wrap="square" lIns="0" tIns="0" rIns="0" bIns="0" rtlCol="0" anchor="ctr"/>
          <a:lstStyle/>
          <a:p>
            <a:pPr indent="0" marL="0">
              <a:buNone/>
            </a:pPr>
            <a:r>
              <a:rPr lang="en-US" sz="1300" dirty="0">
                <a:solidFill>
                  <a:schemeClr val="accent6"/>
                </a:solidFill>
              </a:rPr>
              <a:t>an error locks in early and never leaves</a:t>
            </a:r>
            <a:endParaRPr lang="en-US" sz="1300" dirty="0"/>
          </a:p>
        </p:txBody>
      </p:sp>
      <p:sp>
        <p:nvSpPr>
          <p:cNvPr id="63" name="Persistent error step 1"/>
          <p:cNvSpPr/>
          <p:nvPr/>
        </p:nvSpPr>
        <p:spPr>
          <a:xfrm>
            <a:off x="9829800" y="4901184"/>
            <a:ext cx="219456" cy="219456"/>
          </a:xfrm>
          <a:prstGeom prst="ellipse">
            <a:avLst/>
          </a:prstGeom>
          <a:solidFill>
            <a:schemeClr val="accent2"/>
          </a:solidFill>
          <a:ln w="12700">
            <a:solidFill>
              <a:schemeClr val="accent2"/>
            </a:solidFill>
            <a:prstDash val="solid"/>
          </a:ln>
        </p:spPr>
      </p:sp>
      <p:sp>
        <p:nvSpPr>
          <p:cNvPr id="64" name="Persistent error step 2"/>
          <p:cNvSpPr/>
          <p:nvPr/>
        </p:nvSpPr>
        <p:spPr>
          <a:xfrm>
            <a:off x="10158984" y="4901184"/>
            <a:ext cx="219456" cy="219456"/>
          </a:xfrm>
          <a:prstGeom prst="ellipse">
            <a:avLst/>
          </a:prstGeom>
          <a:solidFill>
            <a:schemeClr val="accent2"/>
          </a:solidFill>
          <a:ln w="12700">
            <a:solidFill>
              <a:schemeClr val="accent2"/>
            </a:solidFill>
            <a:prstDash val="solid"/>
          </a:ln>
        </p:spPr>
      </p:sp>
      <p:sp>
        <p:nvSpPr>
          <p:cNvPr id="65" name="Persistent error step 3"/>
          <p:cNvSpPr/>
          <p:nvPr/>
        </p:nvSpPr>
        <p:spPr>
          <a:xfrm>
            <a:off x="10488168" y="4901184"/>
            <a:ext cx="219456" cy="219456"/>
          </a:xfrm>
          <a:prstGeom prst="ellipse">
            <a:avLst/>
          </a:prstGeom>
          <a:solidFill>
            <a:schemeClr val="accent2"/>
          </a:solidFill>
          <a:ln w="12700">
            <a:solidFill>
              <a:schemeClr val="accent2"/>
            </a:solidFill>
            <a:prstDash val="solid"/>
          </a:ln>
        </p:spPr>
      </p:sp>
      <p:sp>
        <p:nvSpPr>
          <p:cNvPr id="66" name="Persistent error step 4"/>
          <p:cNvSpPr/>
          <p:nvPr/>
        </p:nvSpPr>
        <p:spPr>
          <a:xfrm>
            <a:off x="10817352" y="4901184"/>
            <a:ext cx="219456" cy="219456"/>
          </a:xfrm>
          <a:prstGeom prst="ellipse">
            <a:avLst/>
          </a:prstGeom>
          <a:solidFill>
            <a:schemeClr val="accent2"/>
          </a:solidFill>
          <a:ln w="12700">
            <a:solidFill>
              <a:schemeClr val="accent2"/>
            </a:solidFill>
            <a:prstDash val="solid"/>
          </a:ln>
        </p:spPr>
      </p:sp>
      <p:sp>
        <p:nvSpPr>
          <p:cNvPr id="67" name="Persistent error step 5"/>
          <p:cNvSpPr/>
          <p:nvPr/>
        </p:nvSpPr>
        <p:spPr>
          <a:xfrm>
            <a:off x="11146536" y="4901184"/>
            <a:ext cx="219456" cy="219456"/>
          </a:xfrm>
          <a:prstGeom prst="ellipse">
            <a:avLst/>
          </a:prstGeom>
          <a:solidFill>
            <a:schemeClr val="accent2"/>
          </a:solidFill>
          <a:ln w="12700">
            <a:solidFill>
              <a:schemeClr val="accent2"/>
            </a:solidFill>
            <a:prstDash val="solid"/>
          </a:ln>
        </p:spPr>
      </p:sp>
      <p:sp>
        <p:nvSpPr>
          <p:cNvPr id="68" name="Text 66"/>
          <p:cNvSpPr txBox="1"/>
          <p:nvPr/>
        </p:nvSpPr>
        <p:spPr>
          <a:xfrm>
            <a:off x="9710928" y="5193792"/>
            <a:ext cx="548640" cy="228600"/>
          </a:xfrm>
          <a:prstGeom prst="rect">
            <a:avLst/>
          </a:prstGeom>
          <a:noFill/>
          <a:ln/>
        </p:spPr>
        <p:txBody>
          <a:bodyPr wrap="square" lIns="0" tIns="0" rIns="0" bIns="0" rtlCol="0" anchor="ctr"/>
          <a:lstStyle/>
          <a:p>
            <a:pPr algn="ctr" indent="0" marL="0">
              <a:buNone/>
            </a:pPr>
            <a:r>
              <a:rPr lang="en-US" sz="1000" dirty="0">
                <a:solidFill>
                  <a:schemeClr val="accent6"/>
                </a:solidFill>
              </a:rPr>
              <a:t>early</a:t>
            </a:r>
            <a:endParaRPr lang="en-US" sz="1000" dirty="0"/>
          </a:p>
        </p:txBody>
      </p:sp>
      <p:sp>
        <p:nvSpPr>
          <p:cNvPr id="69" name="Text 67"/>
          <p:cNvSpPr txBox="1"/>
          <p:nvPr/>
        </p:nvSpPr>
        <p:spPr>
          <a:xfrm>
            <a:off x="11009376" y="5193792"/>
            <a:ext cx="548640" cy="228600"/>
          </a:xfrm>
          <a:prstGeom prst="rect">
            <a:avLst/>
          </a:prstGeom>
          <a:noFill/>
          <a:ln/>
        </p:spPr>
        <p:txBody>
          <a:bodyPr wrap="square" lIns="0" tIns="0" rIns="0" bIns="0" rtlCol="0" anchor="ctr"/>
          <a:lstStyle/>
          <a:p>
            <a:pPr algn="ctr" indent="0" marL="0">
              <a:buNone/>
            </a:pPr>
            <a:r>
              <a:rPr lang="en-US" sz="1000" dirty="0">
                <a:solidFill>
                  <a:schemeClr val="accent6"/>
                </a:solidFill>
              </a:rPr>
              <a:t>final</a:t>
            </a:r>
            <a:endParaRPr lang="en-US" sz="1000" dirty="0"/>
          </a:p>
        </p:txBody>
      </p:sp>
      <p:sp>
        <p:nvSpPr>
          <p:cNvPr id="70" name="Text 68"/>
          <p:cNvSpPr txBox="1"/>
          <p:nvPr/>
        </p:nvSpPr>
        <p:spPr>
          <a:xfrm>
            <a:off x="548640" y="5897880"/>
            <a:ext cx="11064240" cy="320040"/>
          </a:xfrm>
          <a:prstGeom prst="rect">
            <a:avLst/>
          </a:prstGeom>
          <a:noFill/>
          <a:ln/>
        </p:spPr>
        <p:txBody>
          <a:bodyPr wrap="square" lIns="0" tIns="0" rIns="0" bIns="0" rtlCol="0" anchor="ctr"/>
          <a:lstStyle/>
          <a:p>
            <a:pPr indent="0" marL="0">
              <a:buNone/>
            </a:pPr>
            <a:r>
              <a:rPr lang="en-US" sz="1100" dirty="0">
                <a:solidFill>
                  <a:schemeClr val="accent6"/>
                </a:solidFill>
              </a:rPr>
              <a:t>Example trace from the paper’s case studies (TriviaQA). Patterns are illustrative and can co-occur in one trajectory.</a:t>
            </a:r>
            <a:endParaRPr lang="en-US" sz="11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Existing detectors miss the trajectory</a:t>
            </a:r>
            <a:endParaRPr lang="en-US" sz="3000" dirty="0"/>
          </a:p>
        </p:txBody>
      </p:sp>
      <p:sp>
        <p:nvSpPr>
          <p:cNvPr id="3" name="column Output-based"/>
          <p:cNvSpPr/>
          <p:nvPr/>
        </p:nvSpPr>
        <p:spPr>
          <a:xfrm>
            <a:off x="548640" y="1325880"/>
            <a:ext cx="3520440" cy="3840480"/>
          </a:xfrm>
          <a:prstGeom prst="roundRect">
            <a:avLst>
              <a:gd name="adj" fmla="val 3117"/>
            </a:avLst>
          </a:prstGeom>
          <a:solidFill>
            <a:schemeClr val="bg1"/>
          </a:solidFill>
          <a:ln w="12700">
            <a:solidFill>
              <a:schemeClr val="bg1"/>
            </a:solidFill>
            <a:prstDash val="solid"/>
          </a:ln>
        </p:spPr>
      </p:sp>
      <p:sp>
        <p:nvSpPr>
          <p:cNvPr id="4" name="outline Output-based"/>
          <p:cNvSpPr/>
          <p:nvPr/>
        </p:nvSpPr>
        <p:spPr>
          <a:xfrm>
            <a:off x="548640" y="1325880"/>
            <a:ext cx="3520440" cy="3840480"/>
          </a:xfrm>
          <a:prstGeom prst="roundRect">
            <a:avLst>
              <a:gd name="adj" fmla="val 3117"/>
            </a:avLst>
          </a:prstGeom>
          <a:solidFill>
            <a:schemeClr val="bg1">
              <a:alpha val="0"/>
            </a:schemeClr>
          </a:solidFill>
          <a:ln w="12700">
            <a:solidFill>
              <a:schemeClr val="accent5"/>
            </a:solidFill>
            <a:prstDash val="solid"/>
          </a:ln>
        </p:spPr>
      </p:sp>
      <p:sp>
        <p:nvSpPr>
          <p:cNvPr id="5" name="Output-based circle"/>
          <p:cNvSpPr/>
          <p:nvPr/>
        </p:nvSpPr>
        <p:spPr>
          <a:xfrm>
            <a:off x="822960" y="1600200"/>
            <a:ext cx="731520" cy="731520"/>
          </a:xfrm>
          <a:prstGeom prst="ellipse">
            <a:avLst/>
          </a:prstGeom>
          <a:solidFill>
            <a:schemeClr val="accent5"/>
          </a:solidFill>
          <a:ln w="12700">
            <a:solidFill>
              <a:schemeClr val="accent5"/>
            </a:solidFill>
            <a:prstDash val="solid"/>
          </a:ln>
        </p:spPr>
      </p:sp>
      <p:pic>
        <p:nvPicPr>
          <p:cNvPr id="6" name="Output-based icon" descr="preencoded.png">    </p:cNvPr>
          <p:cNvPicPr>
            <a:picLocks noChangeAspect="1"/>
          </p:cNvPicPr>
          <p:nvPr/>
        </p:nvPicPr>
        <p:blipFill>
          <a:blip r:embed="rId1"/>
          <a:stretch>
            <a:fillRect/>
          </a:stretch>
        </p:blipFill>
        <p:spPr>
          <a:xfrm>
            <a:off x="1005840" y="1783080"/>
            <a:ext cx="365760" cy="365760"/>
          </a:xfrm>
          <a:prstGeom prst="rect">
            <a:avLst/>
          </a:prstGeom>
        </p:spPr>
      </p:pic>
      <p:sp>
        <p:nvSpPr>
          <p:cNvPr id="7" name="Text 4"/>
          <p:cNvSpPr txBox="1"/>
          <p:nvPr/>
        </p:nvSpPr>
        <p:spPr>
          <a:xfrm>
            <a:off x="822960" y="2514600"/>
            <a:ext cx="3017520" cy="457200"/>
          </a:xfrm>
          <a:prstGeom prst="rect">
            <a:avLst/>
          </a:prstGeom>
          <a:noFill/>
          <a:ln/>
        </p:spPr>
        <p:txBody>
          <a:bodyPr wrap="square" lIns="0" tIns="0" rIns="0" bIns="0" rtlCol="0" anchor="ctr"/>
          <a:lstStyle/>
          <a:p>
            <a:pPr indent="0" marL="0">
              <a:buNone/>
            </a:pPr>
            <a:r>
              <a:rPr lang="en-US" sz="2200" b="1" dirty="0">
                <a:solidFill>
                  <a:schemeClr val="tx1"/>
                </a:solidFill>
                <a:latin typeface="+mj-lt" pitchFamily="34" charset="0"/>
                <a:ea typeface="+mj-lt" pitchFamily="34" charset="-122"/>
                <a:cs typeface="+mj-lt" pitchFamily="34" charset="-120"/>
              </a:rPr>
              <a:t>Output-based</a:t>
            </a:r>
            <a:endParaRPr lang="en-US" sz="2200" dirty="0"/>
          </a:p>
        </p:txBody>
      </p:sp>
      <p:sp>
        <p:nvSpPr>
          <p:cNvPr id="8" name="Text 5"/>
          <p:cNvSpPr txBox="1"/>
          <p:nvPr/>
        </p:nvSpPr>
        <p:spPr>
          <a:xfrm>
            <a:off x="822960" y="3017520"/>
            <a:ext cx="3017520" cy="685800"/>
          </a:xfrm>
          <a:prstGeom prst="rect">
            <a:avLst/>
          </a:prstGeom>
          <a:noFill/>
          <a:ln/>
        </p:spPr>
        <p:txBody>
          <a:bodyPr wrap="square" lIns="0" tIns="0" rIns="0" bIns="0" rtlCol="0" anchor="t"/>
          <a:lstStyle/>
          <a:p>
            <a:pPr indent="0" marL="0">
              <a:buNone/>
            </a:pPr>
            <a:r>
              <a:rPr lang="en-US" sz="1300" dirty="0">
                <a:solidFill>
                  <a:schemeClr val="accent6"/>
                </a:solidFill>
              </a:rPr>
              <a:t>Semantic Entropy, Lexical Similarity, LN-Entropy, Perplexity</a:t>
            </a:r>
            <a:endParaRPr lang="en-US" sz="1300" dirty="0"/>
          </a:p>
        </p:txBody>
      </p:sp>
      <p:sp>
        <p:nvSpPr>
          <p:cNvPr id="9" name="Text 6"/>
          <p:cNvSpPr txBox="1"/>
          <p:nvPr/>
        </p:nvSpPr>
        <p:spPr>
          <a:xfrm>
            <a:off x="822960" y="3749040"/>
            <a:ext cx="3017520" cy="1188720"/>
          </a:xfrm>
          <a:prstGeom prst="rect">
            <a:avLst/>
          </a:prstGeom>
          <a:noFill/>
          <a:ln/>
        </p:spPr>
        <p:txBody>
          <a:bodyPr wrap="square" lIns="0" tIns="0" rIns="0" bIns="0" rtlCol="0" anchor="t"/>
          <a:lstStyle/>
          <a:p>
            <a:pPr indent="0" marL="0">
              <a:buNone/>
            </a:pPr>
            <a:r>
              <a:rPr lang="en-US" sz="1600" dirty="0">
                <a:solidFill>
                  <a:schemeClr val="tx1"/>
                </a:solidFill>
              </a:rPr>
              <a:t>Need several generations, and diffusion LLMs have no cheap single-pass likelihood.</a:t>
            </a:r>
            <a:endParaRPr lang="en-US" sz="1600" dirty="0"/>
          </a:p>
        </p:txBody>
      </p:sp>
      <p:sp>
        <p:nvSpPr>
          <p:cNvPr id="10" name="column Latent-based"/>
          <p:cNvSpPr/>
          <p:nvPr/>
        </p:nvSpPr>
        <p:spPr>
          <a:xfrm>
            <a:off x="4325112" y="1325880"/>
            <a:ext cx="3520440" cy="3840480"/>
          </a:xfrm>
          <a:prstGeom prst="roundRect">
            <a:avLst>
              <a:gd name="adj" fmla="val 3117"/>
            </a:avLst>
          </a:prstGeom>
          <a:solidFill>
            <a:schemeClr val="bg1"/>
          </a:solidFill>
          <a:ln w="12700">
            <a:solidFill>
              <a:schemeClr val="bg1"/>
            </a:solidFill>
            <a:prstDash val="solid"/>
          </a:ln>
        </p:spPr>
      </p:sp>
      <p:sp>
        <p:nvSpPr>
          <p:cNvPr id="11" name="outline Latent-based"/>
          <p:cNvSpPr/>
          <p:nvPr/>
        </p:nvSpPr>
        <p:spPr>
          <a:xfrm>
            <a:off x="4325112" y="1325880"/>
            <a:ext cx="3520440" cy="3840480"/>
          </a:xfrm>
          <a:prstGeom prst="roundRect">
            <a:avLst>
              <a:gd name="adj" fmla="val 3117"/>
            </a:avLst>
          </a:prstGeom>
          <a:solidFill>
            <a:schemeClr val="bg1">
              <a:alpha val="0"/>
            </a:schemeClr>
          </a:solidFill>
          <a:ln w="12700">
            <a:solidFill>
              <a:schemeClr val="accent5"/>
            </a:solidFill>
            <a:prstDash val="solid"/>
          </a:ln>
        </p:spPr>
      </p:sp>
      <p:sp>
        <p:nvSpPr>
          <p:cNvPr id="12" name="Latent-based circle"/>
          <p:cNvSpPr/>
          <p:nvPr/>
        </p:nvSpPr>
        <p:spPr>
          <a:xfrm>
            <a:off x="4599432" y="1600200"/>
            <a:ext cx="731520" cy="731520"/>
          </a:xfrm>
          <a:prstGeom prst="ellipse">
            <a:avLst/>
          </a:prstGeom>
          <a:solidFill>
            <a:schemeClr val="accent5"/>
          </a:solidFill>
          <a:ln w="12700">
            <a:solidFill>
              <a:schemeClr val="accent5"/>
            </a:solidFill>
            <a:prstDash val="solid"/>
          </a:ln>
        </p:spPr>
      </p:sp>
      <p:pic>
        <p:nvPicPr>
          <p:cNvPr id="13" name="Latent-based icon" descr="preencoded.png">    </p:cNvPr>
          <p:cNvPicPr>
            <a:picLocks noChangeAspect="1"/>
          </p:cNvPicPr>
          <p:nvPr/>
        </p:nvPicPr>
        <p:blipFill>
          <a:blip r:embed="rId2"/>
          <a:stretch>
            <a:fillRect/>
          </a:stretch>
        </p:blipFill>
        <p:spPr>
          <a:xfrm>
            <a:off x="4782312" y="1783080"/>
            <a:ext cx="365760" cy="365760"/>
          </a:xfrm>
          <a:prstGeom prst="rect">
            <a:avLst/>
          </a:prstGeom>
        </p:spPr>
      </p:pic>
      <p:sp>
        <p:nvSpPr>
          <p:cNvPr id="14" name="Text 10"/>
          <p:cNvSpPr txBox="1"/>
          <p:nvPr/>
        </p:nvSpPr>
        <p:spPr>
          <a:xfrm>
            <a:off x="4599432" y="2514600"/>
            <a:ext cx="3017520" cy="457200"/>
          </a:xfrm>
          <a:prstGeom prst="rect">
            <a:avLst/>
          </a:prstGeom>
          <a:noFill/>
          <a:ln/>
        </p:spPr>
        <p:txBody>
          <a:bodyPr wrap="square" lIns="0" tIns="0" rIns="0" bIns="0" rtlCol="0" anchor="ctr"/>
          <a:lstStyle/>
          <a:p>
            <a:pPr indent="0" marL="0">
              <a:buNone/>
            </a:pPr>
            <a:r>
              <a:rPr lang="en-US" sz="2200" b="1" dirty="0">
                <a:solidFill>
                  <a:schemeClr val="tx1"/>
                </a:solidFill>
                <a:latin typeface="+mj-lt" pitchFamily="34" charset="0"/>
                <a:ea typeface="+mj-lt" pitchFamily="34" charset="-122"/>
                <a:cs typeface="+mj-lt" pitchFamily="34" charset="-120"/>
              </a:rPr>
              <a:t>Latent-based</a:t>
            </a:r>
            <a:endParaRPr lang="en-US" sz="2200" dirty="0"/>
          </a:p>
        </p:txBody>
      </p:sp>
      <p:sp>
        <p:nvSpPr>
          <p:cNvPr id="15" name="Text 11"/>
          <p:cNvSpPr txBox="1"/>
          <p:nvPr/>
        </p:nvSpPr>
        <p:spPr>
          <a:xfrm>
            <a:off x="4599432" y="3017520"/>
            <a:ext cx="3017520" cy="685800"/>
          </a:xfrm>
          <a:prstGeom prst="rect">
            <a:avLst/>
          </a:prstGeom>
          <a:noFill/>
          <a:ln/>
        </p:spPr>
        <p:txBody>
          <a:bodyPr wrap="square" lIns="0" tIns="0" rIns="0" bIns="0" rtlCol="0" anchor="t"/>
          <a:lstStyle/>
          <a:p>
            <a:pPr indent="0" marL="0">
              <a:buNone/>
            </a:pPr>
            <a:r>
              <a:rPr lang="en-US" sz="1300" dirty="0">
                <a:solidFill>
                  <a:schemeClr val="accent6"/>
                </a:solidFill>
              </a:rPr>
              <a:t>EigenScore, CCS, TSV</a:t>
            </a:r>
            <a:endParaRPr lang="en-US" sz="1300" dirty="0"/>
          </a:p>
        </p:txBody>
      </p:sp>
      <p:sp>
        <p:nvSpPr>
          <p:cNvPr id="16" name="Text 12"/>
          <p:cNvSpPr txBox="1"/>
          <p:nvPr/>
        </p:nvSpPr>
        <p:spPr>
          <a:xfrm>
            <a:off x="4599432" y="3749040"/>
            <a:ext cx="3017520" cy="1188720"/>
          </a:xfrm>
          <a:prstGeom prst="rect">
            <a:avLst/>
          </a:prstGeom>
          <a:noFill/>
          <a:ln/>
        </p:spPr>
        <p:txBody>
          <a:bodyPr wrap="square" lIns="0" tIns="0" rIns="0" bIns="0" rtlCol="0" anchor="t"/>
          <a:lstStyle/>
          <a:p>
            <a:pPr indent="0" marL="0">
              <a:buNone/>
            </a:pPr>
            <a:r>
              <a:rPr lang="en-US" sz="1600" dirty="0">
                <a:solidFill>
                  <a:schemeClr val="tx1"/>
                </a:solidFill>
              </a:rPr>
              <a:t>Probe hidden states at one point and discard how they evolved across steps.</a:t>
            </a:r>
            <a:endParaRPr lang="en-US" sz="1600" dirty="0"/>
          </a:p>
        </p:txBody>
      </p:sp>
      <p:sp>
        <p:nvSpPr>
          <p:cNvPr id="17" name="column TDGNet (ours)"/>
          <p:cNvSpPr/>
          <p:nvPr/>
        </p:nvSpPr>
        <p:spPr>
          <a:xfrm>
            <a:off x="8101584" y="1325880"/>
            <a:ext cx="3520440" cy="3840480"/>
          </a:xfrm>
          <a:prstGeom prst="roundRect">
            <a:avLst>
              <a:gd name="adj" fmla="val 3117"/>
            </a:avLst>
          </a:prstGeom>
          <a:solidFill>
            <a:schemeClr val="bg2"/>
          </a:solidFill>
          <a:ln w="12700">
            <a:solidFill>
              <a:schemeClr val="bg2"/>
            </a:solidFill>
            <a:prstDash val="solid"/>
          </a:ln>
        </p:spPr>
      </p:sp>
      <p:sp>
        <p:nvSpPr>
          <p:cNvPr id="18" name="TDGNet (ours) circle"/>
          <p:cNvSpPr/>
          <p:nvPr/>
        </p:nvSpPr>
        <p:spPr>
          <a:xfrm>
            <a:off x="8375904" y="1600200"/>
            <a:ext cx="731520" cy="731520"/>
          </a:xfrm>
          <a:prstGeom prst="ellipse">
            <a:avLst/>
          </a:prstGeom>
          <a:solidFill>
            <a:schemeClr val="accent1"/>
          </a:solidFill>
          <a:ln w="12700">
            <a:solidFill>
              <a:schemeClr val="accent1"/>
            </a:solidFill>
            <a:prstDash val="solid"/>
          </a:ln>
        </p:spPr>
      </p:sp>
      <p:pic>
        <p:nvPicPr>
          <p:cNvPr id="19" name="TDGNet (ours) icon" descr="preencoded.png">    </p:cNvPr>
          <p:cNvPicPr>
            <a:picLocks noChangeAspect="1"/>
          </p:cNvPicPr>
          <p:nvPr/>
        </p:nvPicPr>
        <p:blipFill>
          <a:blip r:embed="rId3"/>
          <a:stretch>
            <a:fillRect/>
          </a:stretch>
        </p:blipFill>
        <p:spPr>
          <a:xfrm>
            <a:off x="8558784" y="1783080"/>
            <a:ext cx="365760" cy="365760"/>
          </a:xfrm>
          <a:prstGeom prst="rect">
            <a:avLst/>
          </a:prstGeom>
        </p:spPr>
      </p:pic>
      <p:sp>
        <p:nvSpPr>
          <p:cNvPr id="20" name="Text 15"/>
          <p:cNvSpPr txBox="1"/>
          <p:nvPr/>
        </p:nvSpPr>
        <p:spPr>
          <a:xfrm>
            <a:off x="8375904" y="2514600"/>
            <a:ext cx="3017520" cy="457200"/>
          </a:xfrm>
          <a:prstGeom prst="rect">
            <a:avLst/>
          </a:prstGeom>
          <a:noFill/>
          <a:ln/>
        </p:spPr>
        <p:txBody>
          <a:bodyPr wrap="square" lIns="0" tIns="0" rIns="0" bIns="0" rtlCol="0" anchor="ctr"/>
          <a:lstStyle/>
          <a:p>
            <a:pPr indent="0" marL="0">
              <a:buNone/>
            </a:pPr>
            <a:r>
              <a:rPr lang="en-US" sz="2200" b="1" dirty="0">
                <a:solidFill>
                  <a:schemeClr val="accent1"/>
                </a:solidFill>
                <a:latin typeface="+mj-lt" pitchFamily="34" charset="0"/>
                <a:ea typeface="+mj-lt" pitchFamily="34" charset="-122"/>
                <a:cs typeface="+mj-lt" pitchFamily="34" charset="-120"/>
              </a:rPr>
              <a:t>TDGNet (ours)</a:t>
            </a:r>
            <a:endParaRPr lang="en-US" sz="2200" dirty="0"/>
          </a:p>
        </p:txBody>
      </p:sp>
      <p:sp>
        <p:nvSpPr>
          <p:cNvPr id="21" name="Text 16"/>
          <p:cNvSpPr txBox="1"/>
          <p:nvPr/>
        </p:nvSpPr>
        <p:spPr>
          <a:xfrm>
            <a:off x="8375904" y="3017520"/>
            <a:ext cx="3017520" cy="685800"/>
          </a:xfrm>
          <a:prstGeom prst="rect">
            <a:avLst/>
          </a:prstGeom>
          <a:noFill/>
          <a:ln/>
        </p:spPr>
        <p:txBody>
          <a:bodyPr wrap="square" lIns="0" tIns="0" rIns="0" bIns="0" rtlCol="0" anchor="t"/>
          <a:lstStyle/>
          <a:p>
            <a:pPr indent="0" marL="0">
              <a:buNone/>
            </a:pPr>
            <a:r>
              <a:rPr lang="en-US" sz="1300" dirty="0">
                <a:solidFill>
                  <a:schemeClr val="accent6"/>
                </a:solidFill>
              </a:rPr>
              <a:t>Temporal dynamic graphs over attention</a:t>
            </a:r>
            <a:endParaRPr lang="en-US" sz="1300" dirty="0"/>
          </a:p>
        </p:txBody>
      </p:sp>
      <p:sp>
        <p:nvSpPr>
          <p:cNvPr id="22" name="Text 17"/>
          <p:cNvSpPr txBox="1"/>
          <p:nvPr/>
        </p:nvSpPr>
        <p:spPr>
          <a:xfrm>
            <a:off x="8375904" y="3749040"/>
            <a:ext cx="3017520" cy="1188720"/>
          </a:xfrm>
          <a:prstGeom prst="rect">
            <a:avLst/>
          </a:prstGeom>
          <a:noFill/>
          <a:ln/>
        </p:spPr>
        <p:txBody>
          <a:bodyPr wrap="square" lIns="0" tIns="0" rIns="0" bIns="0" rtlCol="0" anchor="t"/>
          <a:lstStyle/>
          <a:p>
            <a:pPr indent="0" marL="0">
              <a:buNone/>
            </a:pPr>
            <a:r>
              <a:rPr lang="en-US" sz="1600" dirty="0">
                <a:solidFill>
                  <a:schemeClr val="tx1"/>
                </a:solidFill>
              </a:rPr>
              <a:t>Learns from the whole denoising trajectory, in a single generation.</a:t>
            </a:r>
            <a:endParaRPr lang="en-US" sz="1600" dirty="0"/>
          </a:p>
        </p:txBody>
      </p:sp>
      <p:sp>
        <p:nvSpPr>
          <p:cNvPr id="23" name="Text 18"/>
          <p:cNvSpPr txBox="1"/>
          <p:nvPr/>
        </p:nvSpPr>
        <p:spPr>
          <a:xfrm>
            <a:off x="548640" y="5394960"/>
            <a:ext cx="11064240" cy="411480"/>
          </a:xfrm>
          <a:prstGeom prst="rect">
            <a:avLst/>
          </a:prstGeom>
          <a:noFill/>
          <a:ln/>
        </p:spPr>
        <p:txBody>
          <a:bodyPr wrap="square" lIns="0" tIns="0" rIns="0" bIns="0" rtlCol="0" anchor="ctr"/>
          <a:lstStyle/>
          <a:p>
            <a:pPr indent="0" marL="0">
              <a:buNone/>
            </a:pPr>
            <a:r>
              <a:rPr lang="en-US" sz="1800" i="1" dirty="0">
                <a:solidFill>
                  <a:schemeClr val="accent1"/>
                </a:solidFill>
              </a:rPr>
              <a:t>Factuality evidence is spread across steps: it can appear, drift, or be corrected over time.</a:t>
            </a:r>
            <a:endParaRPr lang="en-US" sz="18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Key idea: read each denoising step as a token graph</a:t>
            </a:r>
            <a:endParaRPr lang="en-US" sz="3000" dirty="0"/>
          </a:p>
        </p:txBody>
      </p:sp>
      <p:pic>
        <p:nvPicPr>
          <p:cNvPr id="3" name="attention to graph" descr="/home/claude/slides/assets/step_graph.png">    </p:cNvPr>
          <p:cNvPicPr>
            <a:picLocks noChangeAspect="1"/>
          </p:cNvPicPr>
          <p:nvPr/>
        </p:nvPicPr>
        <p:blipFill>
          <a:blip r:embed="rId1"/>
          <a:stretch>
            <a:fillRect/>
          </a:stretch>
        </p:blipFill>
        <p:spPr>
          <a:xfrm>
            <a:off x="548640" y="1417320"/>
            <a:ext cx="5669280" cy="2487168"/>
          </a:xfrm>
          <a:prstGeom prst="rect">
            <a:avLst/>
          </a:prstGeom>
        </p:spPr>
      </p:pic>
      <p:pic>
        <p:nvPicPr>
          <p:cNvPr id="4" name="edge equation" descr="/home/claude/slides/assets/eq_graph.png">    </p:cNvPr>
          <p:cNvPicPr>
            <a:picLocks noChangeAspect="1"/>
          </p:cNvPicPr>
          <p:nvPr/>
        </p:nvPicPr>
        <p:blipFill>
          <a:blip r:embed="rId2"/>
          <a:stretch>
            <a:fillRect/>
          </a:stretch>
        </p:blipFill>
        <p:spPr>
          <a:xfrm>
            <a:off x="1143000" y="4343400"/>
            <a:ext cx="3840480" cy="608076"/>
          </a:xfrm>
          <a:prstGeom prst="rect">
            <a:avLst/>
          </a:prstGeom>
        </p:spPr>
      </p:pic>
      <p:sp>
        <p:nvSpPr>
          <p:cNvPr id="5" name="Text 1"/>
          <p:cNvSpPr txBox="1"/>
          <p:nvPr/>
        </p:nvSpPr>
        <p:spPr>
          <a:xfrm>
            <a:off x="548640" y="5120640"/>
            <a:ext cx="5669280" cy="640080"/>
          </a:xfrm>
          <a:prstGeom prst="rect">
            <a:avLst/>
          </a:prstGeom>
          <a:noFill/>
          <a:ln/>
        </p:spPr>
        <p:txBody>
          <a:bodyPr wrap="square" lIns="0" tIns="0" rIns="0" bIns="0" rtlCol="0" anchor="ctr"/>
          <a:lstStyle/>
          <a:p>
            <a:pPr indent="0" marL="0">
              <a:buNone/>
            </a:pPr>
            <a:r>
              <a:rPr lang="en-US" sz="1400" dirty="0">
                <a:solidFill>
                  <a:schemeClr val="accent6"/>
                </a:solidFill>
              </a:rPr>
              <a:t>An edge j → i when token i attends strongly to token j (head-averaged final-layer attention, τ = 0.05).</a:t>
            </a:r>
            <a:endParaRPr lang="en-US" sz="1400" dirty="0"/>
          </a:p>
        </p:txBody>
      </p:sp>
      <p:sp>
        <p:nvSpPr>
          <p:cNvPr id="6" name="Text 2"/>
          <p:cNvSpPr txBox="1"/>
          <p:nvPr/>
        </p:nvSpPr>
        <p:spPr>
          <a:xfrm>
            <a:off x="6766560" y="1371600"/>
            <a:ext cx="4846320" cy="457200"/>
          </a:xfrm>
          <a:prstGeom prst="rect">
            <a:avLst/>
          </a:prstGeom>
          <a:noFill/>
          <a:ln/>
        </p:spPr>
        <p:txBody>
          <a:bodyPr wrap="square" lIns="0" tIns="0" rIns="0" bIns="0" rtlCol="0" anchor="ctr"/>
          <a:lstStyle/>
          <a:p>
            <a:pPr indent="0" marL="0">
              <a:buNone/>
            </a:pPr>
            <a:r>
              <a:rPr lang="en-US" sz="2200" b="1" dirty="0">
                <a:solidFill>
                  <a:schemeClr val="tx1"/>
                </a:solidFill>
                <a:latin typeface="+mj-lt" pitchFamily="34" charset="0"/>
                <a:ea typeface="+mj-lt" pitchFamily="34" charset="-122"/>
                <a:cs typeface="+mj-lt" pitchFamily="34" charset="-120"/>
              </a:rPr>
              <a:t>Why attention?</a:t>
            </a:r>
            <a:endParaRPr lang="en-US" sz="2200" dirty="0"/>
          </a:p>
        </p:txBody>
      </p:sp>
      <p:sp>
        <p:nvSpPr>
          <p:cNvPr id="7" name="reason 1"/>
          <p:cNvSpPr/>
          <p:nvPr/>
        </p:nvSpPr>
        <p:spPr>
          <a:xfrm>
            <a:off x="6766560" y="2011680"/>
            <a:ext cx="502920" cy="502920"/>
          </a:xfrm>
          <a:prstGeom prst="ellipse">
            <a:avLst/>
          </a:prstGeom>
          <a:solidFill>
            <a:schemeClr val="accent1"/>
          </a:solidFill>
          <a:ln w="12700">
            <a:solidFill>
              <a:schemeClr val="accent1"/>
            </a:solidFill>
            <a:prstDash val="solid"/>
          </a:ln>
        </p:spPr>
      </p:sp>
      <p:sp>
        <p:nvSpPr>
          <p:cNvPr id="8" name="Text 4"/>
          <p:cNvSpPr txBox="1"/>
          <p:nvPr/>
        </p:nvSpPr>
        <p:spPr>
          <a:xfrm>
            <a:off x="6766560" y="20116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9" name="Text 5"/>
          <p:cNvSpPr txBox="1"/>
          <p:nvPr/>
        </p:nvSpPr>
        <p:spPr>
          <a:xfrm>
            <a:off x="7498080" y="1965960"/>
            <a:ext cx="4114800" cy="1005840"/>
          </a:xfrm>
          <a:prstGeom prst="rect">
            <a:avLst/>
          </a:prstGeom>
          <a:noFill/>
          <a:ln/>
        </p:spPr>
        <p:txBody>
          <a:bodyPr wrap="square" lIns="0" tIns="0" rIns="0" bIns="0" rtlCol="0" anchor="t"/>
          <a:lstStyle/>
          <a:p>
            <a:pPr indent="0" marL="0">
              <a:buNone/>
            </a:pPr>
            <a:r>
              <a:rPr lang="en-US" sz="1600" b="1" dirty="0">
                <a:solidFill>
                  <a:schemeClr val="tx1"/>
                </a:solidFill>
              </a:rPr>
              <a:t>Native. </a:t>
            </a:r>
            <a:pPr indent="0" marL="0">
              <a:buNone/>
            </a:pPr>
            <a:r>
              <a:rPr lang="en-US" sz="1600" dirty="0">
                <a:solidFill>
                  <a:schemeClr val="tx1"/>
                </a:solidFill>
              </a:rPr>
              <a:t>The only per-step, per-token-pair signal the model exposes. No metric or extra model to choose.</a:t>
            </a:r>
            <a:endParaRPr lang="en-US" sz="1600" dirty="0"/>
          </a:p>
        </p:txBody>
      </p:sp>
      <p:sp>
        <p:nvSpPr>
          <p:cNvPr id="10" name="reason 2"/>
          <p:cNvSpPr/>
          <p:nvPr/>
        </p:nvSpPr>
        <p:spPr>
          <a:xfrm>
            <a:off x="6766560" y="3218688"/>
            <a:ext cx="502920" cy="502920"/>
          </a:xfrm>
          <a:prstGeom prst="ellipse">
            <a:avLst/>
          </a:prstGeom>
          <a:solidFill>
            <a:schemeClr val="accent1"/>
          </a:solidFill>
          <a:ln w="12700">
            <a:solidFill>
              <a:schemeClr val="accent1"/>
            </a:solidFill>
            <a:prstDash val="solid"/>
          </a:ln>
        </p:spPr>
      </p:sp>
      <p:sp>
        <p:nvSpPr>
          <p:cNvPr id="11" name="Text 7"/>
          <p:cNvSpPr txBox="1"/>
          <p:nvPr/>
        </p:nvSpPr>
        <p:spPr>
          <a:xfrm>
            <a:off x="6766560" y="321868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8"/>
          <p:cNvSpPr txBox="1"/>
          <p:nvPr/>
        </p:nvSpPr>
        <p:spPr>
          <a:xfrm>
            <a:off x="7498080" y="3172968"/>
            <a:ext cx="4114800" cy="1005840"/>
          </a:xfrm>
          <a:prstGeom prst="rect">
            <a:avLst/>
          </a:prstGeom>
          <a:noFill/>
          <a:ln/>
        </p:spPr>
        <p:txBody>
          <a:bodyPr wrap="square" lIns="0" tIns="0" rIns="0" bIns="0" rtlCol="0" anchor="t"/>
          <a:lstStyle/>
          <a:p>
            <a:pPr indent="0" marL="0">
              <a:buNone/>
            </a:pPr>
            <a:r>
              <a:rPr lang="en-US" sz="1600" b="1" dirty="0">
                <a:solidFill>
                  <a:schemeClr val="tx1"/>
                </a:solidFill>
              </a:rPr>
              <a:t>Free. </a:t>
            </a:r>
            <a:pPr indent="0" marL="0">
              <a:buNone/>
            </a:pPr>
            <a:r>
              <a:rPr lang="en-US" sz="1600" dirty="0">
                <a:solidFill>
                  <a:schemeClr val="tx1"/>
                </a:solidFill>
              </a:rPr>
              <a:t>Already computed in the forward pass. Building the graph is a single threshold.</a:t>
            </a:r>
            <a:endParaRPr lang="en-US" sz="1600" dirty="0"/>
          </a:p>
        </p:txBody>
      </p:sp>
      <p:sp>
        <p:nvSpPr>
          <p:cNvPr id="13" name="reason 3"/>
          <p:cNvSpPr/>
          <p:nvPr/>
        </p:nvSpPr>
        <p:spPr>
          <a:xfrm>
            <a:off x="6766560" y="4425696"/>
            <a:ext cx="502920" cy="502920"/>
          </a:xfrm>
          <a:prstGeom prst="ellipse">
            <a:avLst/>
          </a:prstGeom>
          <a:solidFill>
            <a:schemeClr val="accent1"/>
          </a:solidFill>
          <a:ln w="12700">
            <a:solidFill>
              <a:schemeClr val="accent1"/>
            </a:solidFill>
            <a:prstDash val="solid"/>
          </a:ln>
        </p:spPr>
      </p:sp>
      <p:sp>
        <p:nvSpPr>
          <p:cNvPr id="14" name="Text 10"/>
          <p:cNvSpPr txBox="1"/>
          <p:nvPr/>
        </p:nvSpPr>
        <p:spPr>
          <a:xfrm>
            <a:off x="6766560" y="4425696"/>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5" name="Text 11"/>
          <p:cNvSpPr txBox="1"/>
          <p:nvPr/>
        </p:nvSpPr>
        <p:spPr>
          <a:xfrm>
            <a:off x="7498080" y="4379976"/>
            <a:ext cx="4114800" cy="1005840"/>
          </a:xfrm>
          <a:prstGeom prst="rect">
            <a:avLst/>
          </a:prstGeom>
          <a:noFill/>
          <a:ln/>
        </p:spPr>
        <p:txBody>
          <a:bodyPr wrap="square" lIns="0" tIns="0" rIns="0" bIns="0" rtlCol="0" anchor="t"/>
          <a:lstStyle/>
          <a:p>
            <a:pPr indent="0" marL="0">
              <a:buNone/>
            </a:pPr>
            <a:r>
              <a:rPr lang="en-US" sz="1600" b="1" dirty="0">
                <a:solidFill>
                  <a:schemeClr val="tx1"/>
                </a:solidFill>
              </a:rPr>
              <a:t>On target. </a:t>
            </a:r>
            <a:pPr indent="0" marL="0">
              <a:buNone/>
            </a:pPr>
            <a:r>
              <a:rPr lang="en-US" sz="1600" dirty="0">
                <a:solidFill>
                  <a:schemeClr val="tx1"/>
                </a:solidFill>
              </a:rPr>
              <a:t>Bidirectional attention is how diffusion LLMs refine context, so its evolution is what we want to track.</a:t>
            </a:r>
            <a:endParaRPr lang="en-US" sz="16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TDGNet tracks how token interactions evolve</a:t>
            </a:r>
            <a:endParaRPr lang="en-US" sz="3000" dirty="0"/>
          </a:p>
        </p:txBody>
      </p:sp>
      <p:pic>
        <p:nvPicPr>
          <p:cNvPr id="3" name="TDGNet overview diagram" descr="/home/claude/slides/assets/method_diagram.png">    </p:cNvPr>
          <p:cNvPicPr>
            <a:picLocks noChangeAspect="1"/>
          </p:cNvPicPr>
          <p:nvPr/>
        </p:nvPicPr>
        <p:blipFill>
          <a:blip r:embed="rId1"/>
          <a:stretch>
            <a:fillRect/>
          </a:stretch>
        </p:blipFill>
        <p:spPr>
          <a:xfrm>
            <a:off x="548640" y="1234440"/>
            <a:ext cx="11064240" cy="4014216"/>
          </a:xfrm>
          <a:prstGeom prst="rect">
            <a:avLst/>
          </a:prstGeom>
        </p:spPr>
      </p:pic>
      <p:sp>
        <p:nvSpPr>
          <p:cNvPr id="4" name="Text 1"/>
          <p:cNvSpPr txBox="1"/>
          <p:nvPr/>
        </p:nvSpPr>
        <p:spPr>
          <a:xfrm>
            <a:off x="548640" y="5440680"/>
            <a:ext cx="11064240" cy="365760"/>
          </a:xfrm>
          <a:prstGeom prst="rect">
            <a:avLst/>
          </a:prstGeom>
          <a:noFill/>
          <a:ln/>
        </p:spPr>
        <p:txBody>
          <a:bodyPr wrap="square" lIns="0" tIns="0" rIns="0" bIns="0" rtlCol="0" anchor="ctr"/>
          <a:lstStyle/>
          <a:p>
            <a:pPr indent="0" marL="0">
              <a:buNone/>
            </a:pPr>
            <a:r>
              <a:rPr lang="en-US" sz="1400" dirty="0">
                <a:solidFill>
                  <a:schemeClr val="accent6"/>
                </a:solidFill>
              </a:rPr>
              <a:t>Keyframes t ∈ {T, T/2, T/4, 0}. Node features: projected final-layer hidden states. Edge features: attention weights.</a:t>
            </a:r>
            <a:endParaRPr lang="en-US" sz="14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Three stages, trained end-to-end</a:t>
            </a:r>
            <a:endParaRPr lang="en-US" sz="3000" dirty="0"/>
          </a:p>
        </p:txBody>
      </p:sp>
      <p:sp>
        <p:nvSpPr>
          <p:cNvPr id="3" name="stage 1"/>
          <p:cNvSpPr/>
          <p:nvPr/>
        </p:nvSpPr>
        <p:spPr>
          <a:xfrm>
            <a:off x="548640" y="1325880"/>
            <a:ext cx="11064240" cy="1261872"/>
          </a:xfrm>
          <a:prstGeom prst="roundRect">
            <a:avLst>
              <a:gd name="adj" fmla="val 8696"/>
            </a:avLst>
          </a:prstGeom>
          <a:solidFill>
            <a:schemeClr val="bg2"/>
          </a:solidFill>
          <a:ln w="12700">
            <a:solidFill>
              <a:schemeClr val="bg2"/>
            </a:solidFill>
            <a:prstDash val="solid"/>
          </a:ln>
        </p:spPr>
      </p:sp>
      <p:sp>
        <p:nvSpPr>
          <p:cNvPr id="4" name="stage number 1"/>
          <p:cNvSpPr/>
          <p:nvPr/>
        </p:nvSpPr>
        <p:spPr>
          <a:xfrm>
            <a:off x="777240" y="1691640"/>
            <a:ext cx="530352" cy="530352"/>
          </a:xfrm>
          <a:prstGeom prst="ellipse">
            <a:avLst/>
          </a:prstGeom>
          <a:solidFill>
            <a:schemeClr val="accent1"/>
          </a:solidFill>
          <a:ln w="12700">
            <a:solidFill>
              <a:schemeClr val="accent1"/>
            </a:solidFill>
            <a:prstDash val="solid"/>
          </a:ln>
        </p:spPr>
      </p:sp>
      <p:sp>
        <p:nvSpPr>
          <p:cNvPr id="5" name="Text 3"/>
          <p:cNvSpPr txBox="1"/>
          <p:nvPr/>
        </p:nvSpPr>
        <p:spPr>
          <a:xfrm>
            <a:off x="777240" y="1691640"/>
            <a:ext cx="530352" cy="530352"/>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1554480" y="1527048"/>
            <a:ext cx="4023360" cy="411480"/>
          </a:xfrm>
          <a:prstGeom prst="rect">
            <a:avLst/>
          </a:prstGeom>
          <a:noFill/>
          <a:ln/>
        </p:spPr>
        <p:txBody>
          <a:bodyPr wrap="square" lIns="0" tIns="0" rIns="0" bIns="0" rtlCol="0" anchor="ctr"/>
          <a:lstStyle/>
          <a:p>
            <a:pPr indent="0" marL="0">
              <a:buNone/>
            </a:pPr>
            <a:r>
              <a:rPr lang="en-US" sz="1900" b="1" dirty="0">
                <a:solidFill>
                  <a:schemeClr val="tx1"/>
                </a:solidFill>
                <a:latin typeface="+mj-lt" pitchFamily="34" charset="0"/>
                <a:ea typeface="+mj-lt" pitchFamily="34" charset="-122"/>
                <a:cs typeface="+mj-lt" pitchFamily="34" charset="-120"/>
              </a:rPr>
              <a:t>Spatial aggregation</a:t>
            </a:r>
            <a:endParaRPr lang="en-US" sz="1900" dirty="0"/>
          </a:p>
        </p:txBody>
      </p:sp>
      <p:sp>
        <p:nvSpPr>
          <p:cNvPr id="7" name="Text 5"/>
          <p:cNvSpPr txBox="1"/>
          <p:nvPr/>
        </p:nvSpPr>
        <p:spPr>
          <a:xfrm>
            <a:off x="1554480" y="1947672"/>
            <a:ext cx="4023360" cy="548640"/>
          </a:xfrm>
          <a:prstGeom prst="rect">
            <a:avLst/>
          </a:prstGeom>
          <a:noFill/>
          <a:ln/>
        </p:spPr>
        <p:txBody>
          <a:bodyPr wrap="square" lIns="0" tIns="0" rIns="0" bIns="0" rtlCol="0" anchor="t"/>
          <a:lstStyle/>
          <a:p>
            <a:pPr indent="0" marL="0">
              <a:buNone/>
            </a:pPr>
            <a:r>
              <a:rPr lang="en-US" sz="1400" dirty="0">
                <a:solidFill>
                  <a:schemeClr val="accent6"/>
                </a:solidFill>
              </a:rPr>
              <a:t>Message passing over each step’s attention neighbourhood.</a:t>
            </a:r>
            <a:endParaRPr lang="en-US" sz="1400" dirty="0"/>
          </a:p>
        </p:txBody>
      </p:sp>
      <p:pic>
        <p:nvPicPr>
          <p:cNvPr id="8" name="equation 1" descr="/home/claude/slides/assets/eq_msg.png">    </p:cNvPr>
          <p:cNvPicPr>
            <a:picLocks noChangeAspect="1"/>
          </p:cNvPicPr>
          <p:nvPr/>
        </p:nvPicPr>
        <p:blipFill>
          <a:blip r:embed="rId1"/>
          <a:stretch>
            <a:fillRect/>
          </a:stretch>
        </p:blipFill>
        <p:spPr>
          <a:xfrm>
            <a:off x="5943600" y="1591056"/>
            <a:ext cx="4251960" cy="731520"/>
          </a:xfrm>
          <a:prstGeom prst="rect">
            <a:avLst/>
          </a:prstGeom>
        </p:spPr>
      </p:pic>
      <p:sp>
        <p:nvSpPr>
          <p:cNvPr id="9" name="stage 2"/>
          <p:cNvSpPr/>
          <p:nvPr/>
        </p:nvSpPr>
        <p:spPr>
          <a:xfrm>
            <a:off x="548640" y="2788920"/>
            <a:ext cx="11064240" cy="1261872"/>
          </a:xfrm>
          <a:prstGeom prst="roundRect">
            <a:avLst>
              <a:gd name="adj" fmla="val 8696"/>
            </a:avLst>
          </a:prstGeom>
          <a:solidFill>
            <a:schemeClr val="bg2"/>
          </a:solidFill>
          <a:ln w="12700">
            <a:solidFill>
              <a:schemeClr val="bg2"/>
            </a:solidFill>
            <a:prstDash val="solid"/>
          </a:ln>
        </p:spPr>
      </p:sp>
      <p:sp>
        <p:nvSpPr>
          <p:cNvPr id="10" name="stage number 2"/>
          <p:cNvSpPr/>
          <p:nvPr/>
        </p:nvSpPr>
        <p:spPr>
          <a:xfrm>
            <a:off x="777240" y="3154680"/>
            <a:ext cx="530352" cy="530352"/>
          </a:xfrm>
          <a:prstGeom prst="ellipse">
            <a:avLst/>
          </a:prstGeom>
          <a:solidFill>
            <a:schemeClr val="accent1"/>
          </a:solidFill>
          <a:ln w="12700">
            <a:solidFill>
              <a:schemeClr val="accent1"/>
            </a:solidFill>
            <a:prstDash val="solid"/>
          </a:ln>
        </p:spPr>
      </p:sp>
      <p:sp>
        <p:nvSpPr>
          <p:cNvPr id="11" name="Text 8"/>
          <p:cNvSpPr txBox="1"/>
          <p:nvPr/>
        </p:nvSpPr>
        <p:spPr>
          <a:xfrm>
            <a:off x="777240" y="3154680"/>
            <a:ext cx="530352" cy="530352"/>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9"/>
          <p:cNvSpPr txBox="1"/>
          <p:nvPr/>
        </p:nvSpPr>
        <p:spPr>
          <a:xfrm>
            <a:off x="1554480" y="2990088"/>
            <a:ext cx="4023360" cy="411480"/>
          </a:xfrm>
          <a:prstGeom prst="rect">
            <a:avLst/>
          </a:prstGeom>
          <a:noFill/>
          <a:ln/>
        </p:spPr>
        <p:txBody>
          <a:bodyPr wrap="square" lIns="0" tIns="0" rIns="0" bIns="0" rtlCol="0" anchor="ctr"/>
          <a:lstStyle/>
          <a:p>
            <a:pPr indent="0" marL="0">
              <a:buNone/>
            </a:pPr>
            <a:r>
              <a:rPr lang="en-US" sz="1900" b="1" dirty="0">
                <a:solidFill>
                  <a:schemeClr val="tx1"/>
                </a:solidFill>
                <a:latin typeface="+mj-lt" pitchFamily="34" charset="0"/>
                <a:ea typeface="+mj-lt" pitchFamily="34" charset="-122"/>
                <a:cs typeface="+mj-lt" pitchFamily="34" charset="-120"/>
              </a:rPr>
              <a:t>Temporal memory</a:t>
            </a:r>
            <a:endParaRPr lang="en-US" sz="1900" dirty="0"/>
          </a:p>
        </p:txBody>
      </p:sp>
      <p:sp>
        <p:nvSpPr>
          <p:cNvPr id="13" name="Text 10"/>
          <p:cNvSpPr txBox="1"/>
          <p:nvPr/>
        </p:nvSpPr>
        <p:spPr>
          <a:xfrm>
            <a:off x="1554480" y="3410712"/>
            <a:ext cx="4023360" cy="548640"/>
          </a:xfrm>
          <a:prstGeom prst="rect">
            <a:avLst/>
          </a:prstGeom>
          <a:noFill/>
          <a:ln/>
        </p:spPr>
        <p:txBody>
          <a:bodyPr wrap="square" lIns="0" tIns="0" rIns="0" bIns="0" rtlCol="0" anchor="t"/>
          <a:lstStyle/>
          <a:p>
            <a:pPr indent="0" marL="0">
              <a:buNone/>
            </a:pPr>
            <a:r>
              <a:rPr lang="en-US" sz="1400" dirty="0">
                <a:solidFill>
                  <a:schemeClr val="accent6"/>
                </a:solidFill>
              </a:rPr>
              <a:t>A GRU carries each token’s evidence from step to step.</a:t>
            </a:r>
            <a:endParaRPr lang="en-US" sz="1400" dirty="0"/>
          </a:p>
        </p:txBody>
      </p:sp>
      <p:pic>
        <p:nvPicPr>
          <p:cNvPr id="14" name="equation 2" descr="/home/claude/slides/assets/eq_gru.png">    </p:cNvPr>
          <p:cNvPicPr>
            <a:picLocks noChangeAspect="1"/>
          </p:cNvPicPr>
          <p:nvPr/>
        </p:nvPicPr>
        <p:blipFill>
          <a:blip r:embed="rId2"/>
          <a:stretch>
            <a:fillRect/>
          </a:stretch>
        </p:blipFill>
        <p:spPr>
          <a:xfrm>
            <a:off x="5943600" y="3204972"/>
            <a:ext cx="2980944" cy="429768"/>
          </a:xfrm>
          <a:prstGeom prst="rect">
            <a:avLst/>
          </a:prstGeom>
        </p:spPr>
      </p:pic>
      <p:sp>
        <p:nvSpPr>
          <p:cNvPr id="15" name="stage 3"/>
          <p:cNvSpPr/>
          <p:nvPr/>
        </p:nvSpPr>
        <p:spPr>
          <a:xfrm>
            <a:off x="548640" y="4251960"/>
            <a:ext cx="11064240" cy="1261872"/>
          </a:xfrm>
          <a:prstGeom prst="roundRect">
            <a:avLst>
              <a:gd name="adj" fmla="val 8696"/>
            </a:avLst>
          </a:prstGeom>
          <a:solidFill>
            <a:schemeClr val="bg2"/>
          </a:solidFill>
          <a:ln w="12700">
            <a:solidFill>
              <a:schemeClr val="bg2"/>
            </a:solidFill>
            <a:prstDash val="solid"/>
          </a:ln>
        </p:spPr>
      </p:sp>
      <p:sp>
        <p:nvSpPr>
          <p:cNvPr id="16" name="stage number 3"/>
          <p:cNvSpPr/>
          <p:nvPr/>
        </p:nvSpPr>
        <p:spPr>
          <a:xfrm>
            <a:off x="777240" y="4617720"/>
            <a:ext cx="530352" cy="530352"/>
          </a:xfrm>
          <a:prstGeom prst="ellipse">
            <a:avLst/>
          </a:prstGeom>
          <a:solidFill>
            <a:schemeClr val="accent1"/>
          </a:solidFill>
          <a:ln w="12700">
            <a:solidFill>
              <a:schemeClr val="accent1"/>
            </a:solidFill>
            <a:prstDash val="solid"/>
          </a:ln>
        </p:spPr>
      </p:sp>
      <p:sp>
        <p:nvSpPr>
          <p:cNvPr id="17" name="Text 13"/>
          <p:cNvSpPr txBox="1"/>
          <p:nvPr/>
        </p:nvSpPr>
        <p:spPr>
          <a:xfrm>
            <a:off x="777240" y="4617720"/>
            <a:ext cx="530352" cy="530352"/>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8" name="Text 14"/>
          <p:cNvSpPr txBox="1"/>
          <p:nvPr/>
        </p:nvSpPr>
        <p:spPr>
          <a:xfrm>
            <a:off x="1554480" y="4453128"/>
            <a:ext cx="4023360" cy="411480"/>
          </a:xfrm>
          <a:prstGeom prst="rect">
            <a:avLst/>
          </a:prstGeom>
          <a:noFill/>
          <a:ln/>
        </p:spPr>
        <p:txBody>
          <a:bodyPr wrap="square" lIns="0" tIns="0" rIns="0" bIns="0" rtlCol="0" anchor="ctr"/>
          <a:lstStyle/>
          <a:p>
            <a:pPr indent="0" marL="0">
              <a:buNone/>
            </a:pPr>
            <a:r>
              <a:rPr lang="en-US" sz="1900" b="1" dirty="0">
                <a:solidFill>
                  <a:schemeClr val="tx1"/>
                </a:solidFill>
                <a:latin typeface="+mj-lt" pitchFamily="34" charset="0"/>
                <a:ea typeface="+mj-lt" pitchFamily="34" charset="-122"/>
                <a:cs typeface="+mj-lt" pitchFamily="34" charset="-120"/>
              </a:rPr>
              <a:t>Temporal attention readout</a:t>
            </a:r>
            <a:endParaRPr lang="en-US" sz="1900" dirty="0"/>
          </a:p>
        </p:txBody>
      </p:sp>
      <p:sp>
        <p:nvSpPr>
          <p:cNvPr id="19" name="Text 15"/>
          <p:cNvSpPr txBox="1"/>
          <p:nvPr/>
        </p:nvSpPr>
        <p:spPr>
          <a:xfrm>
            <a:off x="1554480" y="4873752"/>
            <a:ext cx="4023360" cy="548640"/>
          </a:xfrm>
          <a:prstGeom prst="rect">
            <a:avLst/>
          </a:prstGeom>
          <a:noFill/>
          <a:ln/>
        </p:spPr>
        <p:txBody>
          <a:bodyPr wrap="square" lIns="0" tIns="0" rIns="0" bIns="0" rtlCol="0" anchor="t"/>
          <a:lstStyle/>
          <a:p>
            <a:pPr indent="0" marL="0">
              <a:buNone/>
            </a:pPr>
            <a:r>
              <a:rPr lang="en-US" sz="1400" dirty="0">
                <a:solidFill>
                  <a:schemeClr val="accent6"/>
                </a:solidFill>
              </a:rPr>
              <a:t>A learned query weighs the most informative steps per token.</a:t>
            </a:r>
            <a:endParaRPr lang="en-US" sz="1400" dirty="0"/>
          </a:p>
        </p:txBody>
      </p:sp>
      <p:pic>
        <p:nvPicPr>
          <p:cNvPr id="20" name="equation 3" descr="/home/claude/slides/assets/eq_attn.png">    </p:cNvPr>
          <p:cNvPicPr>
            <a:picLocks noChangeAspect="1"/>
          </p:cNvPicPr>
          <p:nvPr/>
        </p:nvPicPr>
        <p:blipFill>
          <a:blip r:embed="rId3"/>
          <a:stretch>
            <a:fillRect/>
          </a:stretch>
        </p:blipFill>
        <p:spPr>
          <a:xfrm>
            <a:off x="5943600" y="4562856"/>
            <a:ext cx="5385816" cy="640080"/>
          </a:xfrm>
          <a:prstGeom prst="rect">
            <a:avLst/>
          </a:prstGeom>
        </p:spPr>
      </p:pic>
      <p:sp>
        <p:nvSpPr>
          <p:cNvPr id="21" name="Text 16"/>
          <p:cNvSpPr txBox="1"/>
          <p:nvPr/>
        </p:nvSpPr>
        <p:spPr>
          <a:xfrm>
            <a:off x="548640" y="5715000"/>
            <a:ext cx="11064240" cy="365760"/>
          </a:xfrm>
          <a:prstGeom prst="rect">
            <a:avLst/>
          </a:prstGeom>
          <a:noFill/>
          <a:ln/>
        </p:spPr>
        <p:txBody>
          <a:bodyPr wrap="square" lIns="0" tIns="0" rIns="0" bIns="0" rtlCol="0" anchor="ctr"/>
          <a:lstStyle/>
          <a:p>
            <a:pPr indent="0" marL="0">
              <a:buNone/>
            </a:pPr>
            <a:r>
              <a:rPr lang="en-US" sz="1300" dirty="0">
                <a:solidFill>
                  <a:schemeClr val="accent6"/>
                </a:solidFill>
              </a:rPr>
              <a:t>Response level: mean-pool the token embeddings, then a binary classifier (cross-entropy). Token level: classify each embedding directly.</a:t>
            </a:r>
            <a:endParaRPr lang="en-US" sz="13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Experimental setup</a:t>
            </a:r>
            <a:endParaRPr lang="en-US" sz="3000" dirty="0"/>
          </a:p>
        </p:txBody>
      </p:sp>
      <p:sp>
        <p:nvSpPr>
          <p:cNvPr id="3" name="setup Models"/>
          <p:cNvSpPr/>
          <p:nvPr/>
        </p:nvSpPr>
        <p:spPr>
          <a:xfrm>
            <a:off x="548640" y="1325880"/>
            <a:ext cx="5440680" cy="2011680"/>
          </a:xfrm>
          <a:prstGeom prst="roundRect">
            <a:avLst>
              <a:gd name="adj" fmla="val 5455"/>
            </a:avLst>
          </a:prstGeom>
          <a:solidFill>
            <a:schemeClr val="bg2"/>
          </a:solidFill>
          <a:ln w="12700">
            <a:solidFill>
              <a:schemeClr val="bg2"/>
            </a:solidFill>
            <a:prstDash val="solid"/>
          </a:ln>
        </p:spPr>
      </p:sp>
      <p:sp>
        <p:nvSpPr>
          <p:cNvPr id="4" name="Models circle"/>
          <p:cNvSpPr/>
          <p:nvPr/>
        </p:nvSpPr>
        <p:spPr>
          <a:xfrm>
            <a:off x="822960" y="1600200"/>
            <a:ext cx="640080" cy="640080"/>
          </a:xfrm>
          <a:prstGeom prst="ellipse">
            <a:avLst/>
          </a:prstGeom>
          <a:solidFill>
            <a:schemeClr val="accent1"/>
          </a:solidFill>
          <a:ln w="12700">
            <a:solidFill>
              <a:schemeClr val="accent1"/>
            </a:solidFill>
            <a:prstDash val="solid"/>
          </a:ln>
        </p:spPr>
      </p:sp>
      <p:pic>
        <p:nvPicPr>
          <p:cNvPr id="5" name="Models icon" descr="preencoded.png">    </p:cNvPr>
          <p:cNvPicPr>
            <a:picLocks noChangeAspect="1"/>
          </p:cNvPicPr>
          <p:nvPr/>
        </p:nvPicPr>
        <p:blipFill>
          <a:blip r:embed="rId1"/>
          <a:stretch>
            <a:fillRect/>
          </a:stretch>
        </p:blipFill>
        <p:spPr>
          <a:xfrm>
            <a:off x="982980" y="1760220"/>
            <a:ext cx="320040" cy="320040"/>
          </a:xfrm>
          <a:prstGeom prst="rect">
            <a:avLst/>
          </a:prstGeom>
        </p:spPr>
      </p:pic>
      <p:sp>
        <p:nvSpPr>
          <p:cNvPr id="6" name="Text 3"/>
          <p:cNvSpPr txBox="1"/>
          <p:nvPr/>
        </p:nvSpPr>
        <p:spPr>
          <a:xfrm>
            <a:off x="1645920" y="1673352"/>
            <a:ext cx="4114800" cy="457200"/>
          </a:xfrm>
          <a:prstGeom prst="rect">
            <a:avLst/>
          </a:prstGeom>
          <a:noFill/>
          <a:ln/>
        </p:spPr>
        <p:txBody>
          <a:bodyPr wrap="square" lIns="0" tIns="0" rIns="0" bIns="0" rtlCol="0" anchor="ctr"/>
          <a:lstStyle/>
          <a:p>
            <a:pPr indent="0" marL="0">
              <a:buNone/>
            </a:pPr>
            <a:r>
              <a:rPr lang="en-US" sz="2000" b="1" dirty="0">
                <a:solidFill>
                  <a:schemeClr val="tx1"/>
                </a:solidFill>
                <a:latin typeface="+mj-lt" pitchFamily="34" charset="0"/>
                <a:ea typeface="+mj-lt" pitchFamily="34" charset="-122"/>
                <a:cs typeface="+mj-lt" pitchFamily="34" charset="-120"/>
              </a:rPr>
              <a:t>Models</a:t>
            </a:r>
            <a:endParaRPr lang="en-US" sz="2000" dirty="0"/>
          </a:p>
        </p:txBody>
      </p:sp>
      <p:sp>
        <p:nvSpPr>
          <p:cNvPr id="7" name="Text 4"/>
          <p:cNvSpPr txBox="1"/>
          <p:nvPr/>
        </p:nvSpPr>
        <p:spPr>
          <a:xfrm>
            <a:off x="1645920" y="2148840"/>
            <a:ext cx="4114800" cy="1051560"/>
          </a:xfrm>
          <a:prstGeom prst="rect">
            <a:avLst/>
          </a:prstGeom>
          <a:noFill/>
          <a:ln/>
        </p:spPr>
        <p:txBody>
          <a:bodyPr wrap="square" lIns="0" tIns="0" rIns="0" bIns="0" rtlCol="0" anchor="t"/>
          <a:lstStyle/>
          <a:p>
            <a:pPr indent="0" marL="0">
              <a:buNone/>
            </a:pPr>
            <a:r>
              <a:rPr lang="en-US" sz="1500" dirty="0">
                <a:solidFill>
                  <a:schemeClr val="tx1"/>
                </a:solidFill>
              </a:rPr>
              <a:t>LLaDA-8B-Instruct and Dream-7B-Instruct (main). LLaDA 1.5 (8B) and LLaDA 2.1-mini (16B MoE) for generalisation.</a:t>
            </a:r>
            <a:endParaRPr lang="en-US" sz="1500" dirty="0"/>
          </a:p>
        </p:txBody>
      </p:sp>
      <p:sp>
        <p:nvSpPr>
          <p:cNvPr id="8" name="setup Datasets"/>
          <p:cNvSpPr/>
          <p:nvPr/>
        </p:nvSpPr>
        <p:spPr>
          <a:xfrm>
            <a:off x="6172200" y="1325880"/>
            <a:ext cx="5440680" cy="2011680"/>
          </a:xfrm>
          <a:prstGeom prst="roundRect">
            <a:avLst>
              <a:gd name="adj" fmla="val 5455"/>
            </a:avLst>
          </a:prstGeom>
          <a:solidFill>
            <a:schemeClr val="bg2"/>
          </a:solidFill>
          <a:ln w="12700">
            <a:solidFill>
              <a:schemeClr val="bg2"/>
            </a:solidFill>
            <a:prstDash val="solid"/>
          </a:ln>
        </p:spPr>
      </p:sp>
      <p:sp>
        <p:nvSpPr>
          <p:cNvPr id="9" name="Datasets circle"/>
          <p:cNvSpPr/>
          <p:nvPr/>
        </p:nvSpPr>
        <p:spPr>
          <a:xfrm>
            <a:off x="6446520" y="1600200"/>
            <a:ext cx="640080" cy="640080"/>
          </a:xfrm>
          <a:prstGeom prst="ellipse">
            <a:avLst/>
          </a:prstGeom>
          <a:solidFill>
            <a:schemeClr val="accent1"/>
          </a:solidFill>
          <a:ln w="12700">
            <a:solidFill>
              <a:schemeClr val="accent1"/>
            </a:solidFill>
            <a:prstDash val="solid"/>
          </a:ln>
        </p:spPr>
      </p:sp>
      <p:pic>
        <p:nvPicPr>
          <p:cNvPr id="10" name="Datasets icon" descr="preencoded.png">    </p:cNvPr>
          <p:cNvPicPr>
            <a:picLocks noChangeAspect="1"/>
          </p:cNvPicPr>
          <p:nvPr/>
        </p:nvPicPr>
        <p:blipFill>
          <a:blip r:embed="rId2"/>
          <a:stretch>
            <a:fillRect/>
          </a:stretch>
        </p:blipFill>
        <p:spPr>
          <a:xfrm>
            <a:off x="6606540" y="1760220"/>
            <a:ext cx="320040" cy="320040"/>
          </a:xfrm>
          <a:prstGeom prst="rect">
            <a:avLst/>
          </a:prstGeom>
        </p:spPr>
      </p:pic>
      <p:sp>
        <p:nvSpPr>
          <p:cNvPr id="11" name="Text 7"/>
          <p:cNvSpPr txBox="1"/>
          <p:nvPr/>
        </p:nvSpPr>
        <p:spPr>
          <a:xfrm>
            <a:off x="7269480" y="1673352"/>
            <a:ext cx="4114800" cy="457200"/>
          </a:xfrm>
          <a:prstGeom prst="rect">
            <a:avLst/>
          </a:prstGeom>
          <a:noFill/>
          <a:ln/>
        </p:spPr>
        <p:txBody>
          <a:bodyPr wrap="square" lIns="0" tIns="0" rIns="0" bIns="0" rtlCol="0" anchor="ctr"/>
          <a:lstStyle/>
          <a:p>
            <a:pPr indent="0" marL="0">
              <a:buNone/>
            </a:pPr>
            <a:r>
              <a:rPr lang="en-US" sz="2000" b="1" dirty="0">
                <a:solidFill>
                  <a:schemeClr val="tx1"/>
                </a:solidFill>
                <a:latin typeface="+mj-lt" pitchFamily="34" charset="0"/>
                <a:ea typeface="+mj-lt" pitchFamily="34" charset="-122"/>
                <a:cs typeface="+mj-lt" pitchFamily="34" charset="-120"/>
              </a:rPr>
              <a:t>Datasets</a:t>
            </a:r>
            <a:endParaRPr lang="en-US" sz="2000" dirty="0"/>
          </a:p>
        </p:txBody>
      </p:sp>
      <p:sp>
        <p:nvSpPr>
          <p:cNvPr id="12" name="Text 8"/>
          <p:cNvSpPr txBox="1"/>
          <p:nvPr/>
        </p:nvSpPr>
        <p:spPr>
          <a:xfrm>
            <a:off x="7269480" y="2148840"/>
            <a:ext cx="4114800" cy="1051560"/>
          </a:xfrm>
          <a:prstGeom prst="rect">
            <a:avLst/>
          </a:prstGeom>
          <a:noFill/>
          <a:ln/>
        </p:spPr>
        <p:txBody>
          <a:bodyPr wrap="square" lIns="0" tIns="0" rIns="0" bIns="0" rtlCol="0" anchor="t"/>
          <a:lstStyle/>
          <a:p>
            <a:pPr indent="0" marL="0">
              <a:buNone/>
            </a:pPr>
            <a:r>
              <a:rPr lang="en-US" sz="1500" dirty="0">
                <a:solidFill>
                  <a:schemeClr val="tx1"/>
                </a:solidFill>
              </a:rPr>
              <a:t>Math, CommonsenseQA, HotpotQA, TriviaQA. Natural Questions and TriviaQA for token-level localisation.</a:t>
            </a:r>
            <a:endParaRPr lang="en-US" sz="1500" dirty="0"/>
          </a:p>
        </p:txBody>
      </p:sp>
      <p:sp>
        <p:nvSpPr>
          <p:cNvPr id="13" name="setup Baselines"/>
          <p:cNvSpPr/>
          <p:nvPr/>
        </p:nvSpPr>
        <p:spPr>
          <a:xfrm>
            <a:off x="548640" y="3566160"/>
            <a:ext cx="5440680" cy="2011680"/>
          </a:xfrm>
          <a:prstGeom prst="roundRect">
            <a:avLst>
              <a:gd name="adj" fmla="val 5455"/>
            </a:avLst>
          </a:prstGeom>
          <a:solidFill>
            <a:schemeClr val="bg2"/>
          </a:solidFill>
          <a:ln w="12700">
            <a:solidFill>
              <a:schemeClr val="bg2"/>
            </a:solidFill>
            <a:prstDash val="solid"/>
          </a:ln>
        </p:spPr>
      </p:sp>
      <p:sp>
        <p:nvSpPr>
          <p:cNvPr id="14" name="Baselines circle"/>
          <p:cNvSpPr/>
          <p:nvPr/>
        </p:nvSpPr>
        <p:spPr>
          <a:xfrm>
            <a:off x="822960" y="3840480"/>
            <a:ext cx="640080" cy="640080"/>
          </a:xfrm>
          <a:prstGeom prst="ellipse">
            <a:avLst/>
          </a:prstGeom>
          <a:solidFill>
            <a:schemeClr val="accent1"/>
          </a:solidFill>
          <a:ln w="12700">
            <a:solidFill>
              <a:schemeClr val="accent1"/>
            </a:solidFill>
            <a:prstDash val="solid"/>
          </a:ln>
        </p:spPr>
      </p:sp>
      <p:pic>
        <p:nvPicPr>
          <p:cNvPr id="15" name="Baselines icon" descr="preencoded.png">    </p:cNvPr>
          <p:cNvPicPr>
            <a:picLocks noChangeAspect="1"/>
          </p:cNvPicPr>
          <p:nvPr/>
        </p:nvPicPr>
        <p:blipFill>
          <a:blip r:embed="rId3"/>
          <a:stretch>
            <a:fillRect/>
          </a:stretch>
        </p:blipFill>
        <p:spPr>
          <a:xfrm>
            <a:off x="982980" y="4000500"/>
            <a:ext cx="320040" cy="320040"/>
          </a:xfrm>
          <a:prstGeom prst="rect">
            <a:avLst/>
          </a:prstGeom>
        </p:spPr>
      </p:pic>
      <p:sp>
        <p:nvSpPr>
          <p:cNvPr id="16" name="Text 11"/>
          <p:cNvSpPr txBox="1"/>
          <p:nvPr/>
        </p:nvSpPr>
        <p:spPr>
          <a:xfrm>
            <a:off x="1645920" y="3913632"/>
            <a:ext cx="4114800" cy="457200"/>
          </a:xfrm>
          <a:prstGeom prst="rect">
            <a:avLst/>
          </a:prstGeom>
          <a:noFill/>
          <a:ln/>
        </p:spPr>
        <p:txBody>
          <a:bodyPr wrap="square" lIns="0" tIns="0" rIns="0" bIns="0" rtlCol="0" anchor="ctr"/>
          <a:lstStyle/>
          <a:p>
            <a:pPr indent="0" marL="0">
              <a:buNone/>
            </a:pPr>
            <a:r>
              <a:rPr lang="en-US" sz="2000" b="1" dirty="0">
                <a:solidFill>
                  <a:schemeClr val="tx1"/>
                </a:solidFill>
                <a:latin typeface="+mj-lt" pitchFamily="34" charset="0"/>
                <a:ea typeface="+mj-lt" pitchFamily="34" charset="-122"/>
                <a:cs typeface="+mj-lt" pitchFamily="34" charset="-120"/>
              </a:rPr>
              <a:t>Baselines</a:t>
            </a:r>
            <a:endParaRPr lang="en-US" sz="2000" dirty="0"/>
          </a:p>
        </p:txBody>
      </p:sp>
      <p:sp>
        <p:nvSpPr>
          <p:cNvPr id="17" name="Text 12"/>
          <p:cNvSpPr txBox="1"/>
          <p:nvPr/>
        </p:nvSpPr>
        <p:spPr>
          <a:xfrm>
            <a:off x="1645920" y="4389120"/>
            <a:ext cx="4114800" cy="1051560"/>
          </a:xfrm>
          <a:prstGeom prst="rect">
            <a:avLst/>
          </a:prstGeom>
          <a:noFill/>
          <a:ln/>
        </p:spPr>
        <p:txBody>
          <a:bodyPr wrap="square" lIns="0" tIns="0" rIns="0" bIns="0" rtlCol="0" anchor="t"/>
          <a:lstStyle/>
          <a:p>
            <a:pPr indent="0" marL="0">
              <a:buNone/>
            </a:pPr>
            <a:r>
              <a:rPr lang="en-US" sz="1500" dirty="0">
                <a:solidFill>
                  <a:schemeClr val="tx1"/>
                </a:solidFill>
              </a:rPr>
              <a:t>Output-based: Semantic Entropy, Lexical Similarity, LN-Entropy, Perplexity. Latent-based: EigenScore, TSV, CCS. Graph-based: CHARM.</a:t>
            </a:r>
            <a:endParaRPr lang="en-US" sz="1500" dirty="0"/>
          </a:p>
        </p:txBody>
      </p:sp>
      <p:sp>
        <p:nvSpPr>
          <p:cNvPr id="18" name="setup Protocol"/>
          <p:cNvSpPr/>
          <p:nvPr/>
        </p:nvSpPr>
        <p:spPr>
          <a:xfrm>
            <a:off x="6172200" y="3566160"/>
            <a:ext cx="5440680" cy="2011680"/>
          </a:xfrm>
          <a:prstGeom prst="roundRect">
            <a:avLst>
              <a:gd name="adj" fmla="val 5455"/>
            </a:avLst>
          </a:prstGeom>
          <a:solidFill>
            <a:schemeClr val="bg2"/>
          </a:solidFill>
          <a:ln w="12700">
            <a:solidFill>
              <a:schemeClr val="bg2"/>
            </a:solidFill>
            <a:prstDash val="solid"/>
          </a:ln>
        </p:spPr>
      </p:sp>
      <p:sp>
        <p:nvSpPr>
          <p:cNvPr id="19" name="Protocol circle"/>
          <p:cNvSpPr/>
          <p:nvPr/>
        </p:nvSpPr>
        <p:spPr>
          <a:xfrm>
            <a:off x="6446520" y="3840480"/>
            <a:ext cx="640080" cy="640080"/>
          </a:xfrm>
          <a:prstGeom prst="ellipse">
            <a:avLst/>
          </a:prstGeom>
          <a:solidFill>
            <a:schemeClr val="accent1"/>
          </a:solidFill>
          <a:ln w="12700">
            <a:solidFill>
              <a:schemeClr val="accent1"/>
            </a:solidFill>
            <a:prstDash val="solid"/>
          </a:ln>
        </p:spPr>
      </p:sp>
      <p:pic>
        <p:nvPicPr>
          <p:cNvPr id="20" name="Protocol icon" descr="preencoded.png">    </p:cNvPr>
          <p:cNvPicPr>
            <a:picLocks noChangeAspect="1"/>
          </p:cNvPicPr>
          <p:nvPr/>
        </p:nvPicPr>
        <p:blipFill>
          <a:blip r:embed="rId4"/>
          <a:stretch>
            <a:fillRect/>
          </a:stretch>
        </p:blipFill>
        <p:spPr>
          <a:xfrm>
            <a:off x="6606540" y="4000500"/>
            <a:ext cx="320040" cy="320040"/>
          </a:xfrm>
          <a:prstGeom prst="rect">
            <a:avLst/>
          </a:prstGeom>
        </p:spPr>
      </p:pic>
      <p:sp>
        <p:nvSpPr>
          <p:cNvPr id="21" name="Text 15"/>
          <p:cNvSpPr txBox="1"/>
          <p:nvPr/>
        </p:nvSpPr>
        <p:spPr>
          <a:xfrm>
            <a:off x="7269480" y="3913632"/>
            <a:ext cx="4114800" cy="457200"/>
          </a:xfrm>
          <a:prstGeom prst="rect">
            <a:avLst/>
          </a:prstGeom>
          <a:noFill/>
          <a:ln/>
        </p:spPr>
        <p:txBody>
          <a:bodyPr wrap="square" lIns="0" tIns="0" rIns="0" bIns="0" rtlCol="0" anchor="ctr"/>
          <a:lstStyle/>
          <a:p>
            <a:pPr indent="0" marL="0">
              <a:buNone/>
            </a:pPr>
            <a:r>
              <a:rPr lang="en-US" sz="2000" b="1" dirty="0">
                <a:solidFill>
                  <a:schemeClr val="tx1"/>
                </a:solidFill>
                <a:latin typeface="+mj-lt" pitchFamily="34" charset="0"/>
                <a:ea typeface="+mj-lt" pitchFamily="34" charset="-122"/>
                <a:cs typeface="+mj-lt" pitchFamily="34" charset="-120"/>
              </a:rPr>
              <a:t>Protocol</a:t>
            </a:r>
            <a:endParaRPr lang="en-US" sz="2000" dirty="0"/>
          </a:p>
        </p:txBody>
      </p:sp>
      <p:sp>
        <p:nvSpPr>
          <p:cNvPr id="22" name="Text 16"/>
          <p:cNvSpPr txBox="1"/>
          <p:nvPr/>
        </p:nvSpPr>
        <p:spPr>
          <a:xfrm>
            <a:off x="7269480" y="4389120"/>
            <a:ext cx="4114800" cy="1051560"/>
          </a:xfrm>
          <a:prstGeom prst="rect">
            <a:avLst/>
          </a:prstGeom>
          <a:noFill/>
          <a:ln/>
        </p:spPr>
        <p:txBody>
          <a:bodyPr wrap="square" lIns="0" tIns="0" rIns="0" bIns="0" rtlCol="0" anchor="t"/>
          <a:lstStyle/>
          <a:p>
            <a:pPr indent="0" marL="0">
              <a:buNone/>
            </a:pPr>
            <a:r>
              <a:rPr lang="en-US" sz="1500" dirty="0">
                <a:solidFill>
                  <a:schemeClr val="tx1"/>
                </a:solidFill>
              </a:rPr>
              <a:t>AUROC. 1,500 / 300 / 300 splits per dataset. 32 generated tokens, 16 denoising steps, τ = 0.05.</a:t>
            </a:r>
            <a:endParaRPr lang="en-US" sz="15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TDGNet is best on average for both models</a:t>
            </a:r>
            <a:endParaRPr lang="en-US" sz="3000" dirty="0"/>
          </a:p>
        </p:txBody>
      </p:sp>
      <p:graphicFrame>
        <p:nvGraphicFramePr>
          <p:cNvPr id="3" name="chart LLaDA-8B-Instruct" descr=""/>
          <p:cNvGraphicFramePr/>
          <p:nvPr/>
        </p:nvGraphicFramePr>
        <p:xfrm>
          <a:off x="548640" y="1280160"/>
          <a:ext cx="5440680" cy="4114800"/>
        </p:xfrm>
        <a:graphic xmlns:a="http://schemas.openxmlformats.org/drawingml/2006/main">
          <a:graphicData uri="http://schemas.openxmlformats.org/drawingml/2006/chart">
            <c:chart xmlns:c="http://schemas.openxmlformats.org/drawingml/2006/chart" r:id="rId1"/>
          </a:graphicData>
        </a:graphic>
      </p:graphicFrame>
      <p:sp>
        <p:nvSpPr>
          <p:cNvPr id="4" name="Text 1"/>
          <p:cNvSpPr txBox="1"/>
          <p:nvPr/>
        </p:nvSpPr>
        <p:spPr>
          <a:xfrm>
            <a:off x="548640" y="5440680"/>
            <a:ext cx="5440680" cy="365760"/>
          </a:xfrm>
          <a:prstGeom prst="rect">
            <a:avLst/>
          </a:prstGeom>
          <a:noFill/>
          <a:ln/>
        </p:spPr>
        <p:txBody>
          <a:bodyPr wrap="square" lIns="0" tIns="0" rIns="0" bIns="0" rtlCol="0" anchor="ctr"/>
          <a:lstStyle/>
          <a:p>
            <a:pPr algn="ctr" indent="0" marL="0">
              <a:buNone/>
            </a:pPr>
            <a:r>
              <a:rPr lang="en-US" sz="1500" b="1" dirty="0">
                <a:solidFill>
                  <a:schemeClr val="accent1"/>
                </a:solidFill>
              </a:rPr>
              <a:t>+0.03 over Semantic Entropy</a:t>
            </a:r>
            <a:endParaRPr lang="en-US" sz="1500" dirty="0"/>
          </a:p>
        </p:txBody>
      </p:sp>
      <p:graphicFrame>
        <p:nvGraphicFramePr>
          <p:cNvPr id="5" name="chart Dream-7B-Instruct" descr=""/>
          <p:cNvGraphicFramePr/>
          <p:nvPr/>
        </p:nvGraphicFramePr>
        <p:xfrm>
          <a:off x="6172200" y="1280160"/>
          <a:ext cx="5440680" cy="4114800"/>
        </p:xfrm>
        <a:graphic xmlns:a="http://schemas.openxmlformats.org/drawingml/2006/main">
          <a:graphicData uri="http://schemas.openxmlformats.org/drawingml/2006/chart">
            <c:chart xmlns:c="http://schemas.openxmlformats.org/drawingml/2006/chart" r:id="rId2"/>
          </a:graphicData>
        </a:graphic>
      </p:graphicFrame>
      <p:sp>
        <p:nvSpPr>
          <p:cNvPr id="6" name="Text 2"/>
          <p:cNvSpPr txBox="1"/>
          <p:nvPr/>
        </p:nvSpPr>
        <p:spPr>
          <a:xfrm>
            <a:off x="6172200" y="5440680"/>
            <a:ext cx="5440680" cy="365760"/>
          </a:xfrm>
          <a:prstGeom prst="rect">
            <a:avLst/>
          </a:prstGeom>
          <a:noFill/>
          <a:ln/>
        </p:spPr>
        <p:txBody>
          <a:bodyPr wrap="square" lIns="0" tIns="0" rIns="0" bIns="0" rtlCol="0" anchor="ctr"/>
          <a:lstStyle/>
          <a:p>
            <a:pPr algn="ctr" indent="0" marL="0">
              <a:buNone/>
            </a:pPr>
            <a:r>
              <a:rPr lang="en-US" sz="1500" b="1" dirty="0">
                <a:solidFill>
                  <a:schemeClr val="accent1"/>
                </a:solidFill>
              </a:rPr>
              <a:t>+0.04 over Lexical Similarity</a:t>
            </a:r>
            <a:endParaRPr lang="en-US" sz="1500" dirty="0"/>
          </a:p>
        </p:txBody>
      </p:sp>
      <p:sp>
        <p:nvSpPr>
          <p:cNvPr id="7" name="Text 3"/>
          <p:cNvSpPr txBox="1"/>
          <p:nvPr/>
        </p:nvSpPr>
        <p:spPr>
          <a:xfrm>
            <a:off x="548640" y="5897880"/>
            <a:ext cx="11064240" cy="320040"/>
          </a:xfrm>
          <a:prstGeom prst="rect">
            <a:avLst/>
          </a:prstGeom>
          <a:noFill/>
          <a:ln/>
        </p:spPr>
        <p:txBody>
          <a:bodyPr wrap="square" lIns="0" tIns="0" rIns="0" bIns="0" rtlCol="0" anchor="ctr"/>
          <a:lstStyle/>
          <a:p>
            <a:pPr indent="0" marL="0">
              <a:buNone/>
            </a:pPr>
            <a:r>
              <a:rPr lang="en-US" sz="1100" dirty="0">
                <a:solidFill>
                  <a:schemeClr val="accent6"/>
                </a:solidFill>
              </a:rPr>
              <a:t>Average AUROC over Math, CSQA, HotpotQA and TriviaQA. Axes start at 0.5 (chance). Per-dataset results in the backup slides.</a:t>
            </a:r>
            <a:endParaRPr lang="en-US" sz="11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It also localises hallucinated tokens</a:t>
            </a:r>
            <a:endParaRPr lang="en-US" sz="3000" dirty="0"/>
          </a:p>
        </p:txBody>
      </p:sp>
      <p:graphicFrame>
        <p:nvGraphicFramePr>
          <p:cNvPr id="3" name="token-level chart" descr=""/>
          <p:cNvGraphicFramePr/>
          <p:nvPr/>
        </p:nvGraphicFramePr>
        <p:xfrm>
          <a:off x="548640" y="1280160"/>
          <a:ext cx="7589520" cy="4480560"/>
        </p:xfrm>
        <a:graphic xmlns:a="http://schemas.openxmlformats.org/drawingml/2006/main">
          <a:graphicData uri="http://schemas.openxmlformats.org/drawingml/2006/chart">
            <c:chart xmlns:c="http://schemas.openxmlformats.org/drawingml/2006/chart" r:id="rId1"/>
          </a:graphicData>
        </a:graphic>
      </p:graphicFrame>
      <p:sp>
        <p:nvSpPr>
          <p:cNvPr id="4" name="token-level callout"/>
          <p:cNvSpPr/>
          <p:nvPr/>
        </p:nvSpPr>
        <p:spPr>
          <a:xfrm>
            <a:off x="8503920" y="1463040"/>
            <a:ext cx="3108960" cy="4114800"/>
          </a:xfrm>
          <a:prstGeom prst="roundRect">
            <a:avLst>
              <a:gd name="adj" fmla="val 3529"/>
            </a:avLst>
          </a:prstGeom>
          <a:solidFill>
            <a:schemeClr val="bg2"/>
          </a:solidFill>
          <a:ln w="12700">
            <a:solidFill>
              <a:schemeClr val="bg2"/>
            </a:solidFill>
            <a:prstDash val="solid"/>
          </a:ln>
        </p:spPr>
      </p:sp>
      <p:sp>
        <p:nvSpPr>
          <p:cNvPr id="5" name="Text 2"/>
          <p:cNvSpPr txBox="1"/>
          <p:nvPr/>
        </p:nvSpPr>
        <p:spPr>
          <a:xfrm>
            <a:off x="8732520" y="1691640"/>
            <a:ext cx="2743200" cy="914400"/>
          </a:xfrm>
          <a:prstGeom prst="rect">
            <a:avLst/>
          </a:prstGeom>
          <a:noFill/>
          <a:ln/>
        </p:spPr>
        <p:txBody>
          <a:bodyPr wrap="square" lIns="0" tIns="0" rIns="0" bIns="0" rtlCol="0" anchor="ctr"/>
          <a:lstStyle/>
          <a:p>
            <a:pPr indent="0" marL="0">
              <a:buNone/>
            </a:pPr>
            <a:r>
              <a:rPr lang="en-US" sz="6000" b="1" dirty="0">
                <a:solidFill>
                  <a:schemeClr val="accent1"/>
                </a:solidFill>
                <a:latin typeface="+mj-lt" pitchFamily="34" charset="0"/>
                <a:ea typeface="+mj-lt" pitchFamily="34" charset="-122"/>
                <a:cs typeface="+mj-lt" pitchFamily="34" charset="-120"/>
              </a:rPr>
              <a:t>0.87</a:t>
            </a:r>
            <a:endParaRPr lang="en-US" sz="6000" dirty="0"/>
          </a:p>
        </p:txBody>
      </p:sp>
      <p:sp>
        <p:nvSpPr>
          <p:cNvPr id="6" name="Text 3"/>
          <p:cNvSpPr txBox="1"/>
          <p:nvPr/>
        </p:nvSpPr>
        <p:spPr>
          <a:xfrm>
            <a:off x="8732520" y="2606040"/>
            <a:ext cx="2697480" cy="640080"/>
          </a:xfrm>
          <a:prstGeom prst="rect">
            <a:avLst/>
          </a:prstGeom>
          <a:noFill/>
          <a:ln/>
        </p:spPr>
        <p:txBody>
          <a:bodyPr wrap="square" lIns="0" tIns="0" rIns="0" bIns="0" rtlCol="0" anchor="t"/>
          <a:lstStyle/>
          <a:p>
            <a:pPr indent="0" marL="0">
              <a:buNone/>
            </a:pPr>
            <a:r>
              <a:rPr lang="en-US" sz="1500" dirty="0">
                <a:solidFill>
                  <a:schemeClr val="tx1"/>
                </a:solidFill>
              </a:rPr>
              <a:t>token-level AUROC on Natural Questions</a:t>
            </a:r>
            <a:endParaRPr lang="en-US" sz="1500" dirty="0"/>
          </a:p>
        </p:txBody>
      </p:sp>
      <p:sp>
        <p:nvSpPr>
          <p:cNvPr id="7" name="Text 4"/>
          <p:cNvSpPr txBox="1"/>
          <p:nvPr/>
        </p:nvSpPr>
        <p:spPr>
          <a:xfrm>
            <a:off x="8732520" y="3383280"/>
            <a:ext cx="2743200" cy="731520"/>
          </a:xfrm>
          <a:prstGeom prst="rect">
            <a:avLst/>
          </a:prstGeom>
          <a:noFill/>
          <a:ln/>
        </p:spPr>
        <p:txBody>
          <a:bodyPr wrap="square" lIns="0" tIns="0" rIns="0" bIns="0" rtlCol="0" anchor="ctr"/>
          <a:lstStyle/>
          <a:p>
            <a:pPr indent="0" marL="0">
              <a:buNone/>
            </a:pPr>
            <a:r>
              <a:rPr lang="en-US" sz="4400" b="1" dirty="0">
                <a:solidFill>
                  <a:schemeClr val="accent1"/>
                </a:solidFill>
                <a:latin typeface="+mj-lt" pitchFamily="34" charset="0"/>
                <a:ea typeface="+mj-lt" pitchFamily="34" charset="-122"/>
                <a:cs typeface="+mj-lt" pitchFamily="34" charset="-120"/>
              </a:rPr>
              <a:t>0.85</a:t>
            </a:r>
            <a:endParaRPr lang="en-US" sz="4400" dirty="0"/>
          </a:p>
        </p:txBody>
      </p:sp>
      <p:sp>
        <p:nvSpPr>
          <p:cNvPr id="8" name="Text 5"/>
          <p:cNvSpPr txBox="1"/>
          <p:nvPr/>
        </p:nvSpPr>
        <p:spPr>
          <a:xfrm>
            <a:off x="8732520" y="4114800"/>
            <a:ext cx="2697480" cy="914400"/>
          </a:xfrm>
          <a:prstGeom prst="rect">
            <a:avLst/>
          </a:prstGeom>
          <a:noFill/>
          <a:ln/>
        </p:spPr>
        <p:txBody>
          <a:bodyPr wrap="square" lIns="0" tIns="0" rIns="0" bIns="0" rtlCol="0" anchor="t"/>
          <a:lstStyle/>
          <a:p>
            <a:pPr indent="0" marL="0">
              <a:buNone/>
            </a:pPr>
            <a:r>
              <a:rPr lang="en-US" sz="1500" dirty="0">
                <a:solidFill>
                  <a:schemeClr val="tx1"/>
                </a:solidFill>
              </a:rPr>
              <a:t>on TriviaQA, ahead of the static-graph CHARM (0.84 and 0.83)</a:t>
            </a:r>
            <a:endParaRPr lang="en-US" sz="15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Both time and structure matter</a:t>
            </a:r>
            <a:endParaRPr lang="en-US" sz="3000" dirty="0"/>
          </a:p>
        </p:txBody>
      </p:sp>
      <p:graphicFrame>
        <p:nvGraphicFramePr>
          <p:cNvPr id="3" name="snapshot chart" descr=""/>
          <p:cNvGraphicFramePr/>
          <p:nvPr/>
        </p:nvGraphicFramePr>
        <p:xfrm>
          <a:off x="548640" y="1280160"/>
          <a:ext cx="5440680" cy="3931920"/>
        </p:xfrm>
        <a:graphic xmlns:a="http://schemas.openxmlformats.org/drawingml/2006/main">
          <a:graphicData uri="http://schemas.openxmlformats.org/drawingml/2006/chart">
            <c:chart xmlns:c="http://schemas.openxmlformats.org/drawingml/2006/chart" r:id="rId1"/>
          </a:graphicData>
        </a:graphic>
      </p:graphicFrame>
      <p:graphicFrame>
        <p:nvGraphicFramePr>
          <p:cNvPr id="4" name="no-edges chart" descr=""/>
          <p:cNvGraphicFramePr/>
          <p:nvPr/>
        </p:nvGraphicFramePr>
        <p:xfrm>
          <a:off x="6172200" y="1280160"/>
          <a:ext cx="5440680" cy="3931920"/>
        </p:xfrm>
        <a:graphic xmlns:a="http://schemas.openxmlformats.org/drawingml/2006/main">
          <a:graphicData uri="http://schemas.openxmlformats.org/drawingml/2006/chart">
            <c:chart xmlns:c="http://schemas.openxmlformats.org/drawingml/2006/chart" r:id="rId2"/>
          </a:graphicData>
        </a:graphic>
      </p:graphicFrame>
      <p:sp>
        <p:nvSpPr>
          <p:cNvPr id="5" name="Text 1"/>
          <p:cNvSpPr txBox="1"/>
          <p:nvPr/>
        </p:nvSpPr>
        <p:spPr>
          <a:xfrm>
            <a:off x="548640" y="5303520"/>
            <a:ext cx="5440680" cy="457200"/>
          </a:xfrm>
          <a:prstGeom prst="rect">
            <a:avLst/>
          </a:prstGeom>
          <a:noFill/>
          <a:ln/>
        </p:spPr>
        <p:txBody>
          <a:bodyPr wrap="square" lIns="0" tIns="0" rIns="0" bIns="0" rtlCol="0" anchor="ctr"/>
          <a:lstStyle/>
          <a:p>
            <a:pPr algn="ctr" indent="0" marL="0">
              <a:buNone/>
            </a:pPr>
            <a:r>
              <a:rPr lang="en-US" sz="1500" b="1" dirty="0">
                <a:solidFill>
                  <a:schemeClr val="accent1"/>
                </a:solidFill>
              </a:rPr>
              <a:t>Static graphs at any single step trail the full trajectory.</a:t>
            </a:r>
            <a:endParaRPr lang="en-US" sz="1500" dirty="0"/>
          </a:p>
        </p:txBody>
      </p:sp>
      <p:sp>
        <p:nvSpPr>
          <p:cNvPr id="6" name="Text 2"/>
          <p:cNvSpPr txBox="1"/>
          <p:nvPr/>
        </p:nvSpPr>
        <p:spPr>
          <a:xfrm>
            <a:off x="6172200" y="5303520"/>
            <a:ext cx="5440680" cy="457200"/>
          </a:xfrm>
          <a:prstGeom prst="rect">
            <a:avLst/>
          </a:prstGeom>
          <a:noFill/>
          <a:ln/>
        </p:spPr>
        <p:txBody>
          <a:bodyPr wrap="square" lIns="0" tIns="0" rIns="0" bIns="0" rtlCol="0" anchor="ctr"/>
          <a:lstStyle/>
          <a:p>
            <a:pPr algn="ctr" indent="0" marL="0">
              <a:buNone/>
            </a:pPr>
            <a:r>
              <a:rPr lang="en-US" sz="1500" b="1" dirty="0">
                <a:solidFill>
                  <a:schemeClr val="accent1"/>
                </a:solidFill>
              </a:rPr>
              <a:t>Without edges, AUROC falls to 0.40–0.49, near chance.</a:t>
            </a:r>
            <a:endParaRPr lang="en-US" sz="1500" dirty="0"/>
          </a:p>
        </p:txBody>
      </p:sp>
      <p:sp>
        <p:nvSpPr>
          <p:cNvPr id="7" name="Text 3"/>
          <p:cNvSpPr txBox="1"/>
          <p:nvPr/>
        </p:nvSpPr>
        <p:spPr>
          <a:xfrm>
            <a:off x="548640" y="5897880"/>
            <a:ext cx="11064240" cy="320040"/>
          </a:xfrm>
          <a:prstGeom prst="rect">
            <a:avLst/>
          </a:prstGeom>
          <a:noFill/>
          <a:ln/>
        </p:spPr>
        <p:txBody>
          <a:bodyPr wrap="square" lIns="0" tIns="0" rIns="0" bIns="0" rtlCol="0" anchor="ctr"/>
          <a:lstStyle/>
          <a:p>
            <a:pPr indent="0" marL="0">
              <a:buNone/>
            </a:pPr>
            <a:r>
              <a:rPr lang="en-US" sz="1100" dirty="0">
                <a:solidFill>
                  <a:schemeClr val="accent6"/>
                </a:solidFill>
              </a:rPr>
              <a:t>LLaDA-8B. Left: static-graph detector at one step (average AUROC). Right: TDGNet with the attention edges removed.</a:t>
            </a:r>
            <a:endParaRPr lang="en-US" sz="11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It generalises across models and datasets</a:t>
            </a:r>
            <a:endParaRPr lang="en-US" sz="3000" dirty="0"/>
          </a:p>
        </p:txBody>
      </p:sp>
      <p:graphicFrame>
        <p:nvGraphicFramePr>
          <p:cNvPr id="3" name="architecture chart" descr=""/>
          <p:cNvGraphicFramePr/>
          <p:nvPr/>
        </p:nvGraphicFramePr>
        <p:xfrm>
          <a:off x="548640" y="1280160"/>
          <a:ext cx="6766560" cy="4206240"/>
        </p:xfrm>
        <a:graphic xmlns:a="http://schemas.openxmlformats.org/drawingml/2006/main">
          <a:graphicData uri="http://schemas.openxmlformats.org/drawingml/2006/chart">
            <c:chart xmlns:c="http://schemas.openxmlformats.org/drawingml/2006/chart" r:id="rId1"/>
          </a:graphicData>
        </a:graphic>
      </p:graphicFrame>
      <p:sp>
        <p:nvSpPr>
          <p:cNvPr id="4" name="cross-dataset callout"/>
          <p:cNvSpPr/>
          <p:nvPr/>
        </p:nvSpPr>
        <p:spPr>
          <a:xfrm>
            <a:off x="7680960" y="1371600"/>
            <a:ext cx="3931920" cy="4114800"/>
          </a:xfrm>
          <a:prstGeom prst="roundRect">
            <a:avLst>
              <a:gd name="adj" fmla="val 2791"/>
            </a:avLst>
          </a:prstGeom>
          <a:solidFill>
            <a:schemeClr val="bg2"/>
          </a:solidFill>
          <a:ln w="12700">
            <a:solidFill>
              <a:schemeClr val="bg2"/>
            </a:solidFill>
            <a:prstDash val="solid"/>
          </a:ln>
        </p:spPr>
      </p:sp>
      <p:sp>
        <p:nvSpPr>
          <p:cNvPr id="5" name="Text 2"/>
          <p:cNvSpPr txBox="1"/>
          <p:nvPr/>
        </p:nvSpPr>
        <p:spPr>
          <a:xfrm>
            <a:off x="7955280" y="1600200"/>
            <a:ext cx="3474720" cy="457200"/>
          </a:xfrm>
          <a:prstGeom prst="rect">
            <a:avLst/>
          </a:prstGeom>
          <a:noFill/>
          <a:ln/>
        </p:spPr>
        <p:txBody>
          <a:bodyPr wrap="square" lIns="0" tIns="0" rIns="0" bIns="0" rtlCol="0" anchor="ctr"/>
          <a:lstStyle/>
          <a:p>
            <a:pPr indent="0" marL="0">
              <a:buNone/>
            </a:pPr>
            <a:r>
              <a:rPr lang="en-US" sz="1900" b="1" dirty="0">
                <a:solidFill>
                  <a:schemeClr val="tx1"/>
                </a:solidFill>
                <a:latin typeface="+mj-lt" pitchFamily="34" charset="0"/>
                <a:ea typeface="+mj-lt" pitchFamily="34" charset="-122"/>
                <a:cs typeface="+mj-lt" pitchFamily="34" charset="-120"/>
              </a:rPr>
              <a:t>Zero-shot across datasets</a:t>
            </a:r>
            <a:endParaRPr lang="en-US" sz="1900" dirty="0"/>
          </a:p>
        </p:txBody>
      </p:sp>
      <p:sp>
        <p:nvSpPr>
          <p:cNvPr id="6" name="Text 3"/>
          <p:cNvSpPr txBox="1"/>
          <p:nvPr/>
        </p:nvSpPr>
        <p:spPr>
          <a:xfrm>
            <a:off x="7955280" y="2148840"/>
            <a:ext cx="3474720" cy="822960"/>
          </a:xfrm>
          <a:prstGeom prst="rect">
            <a:avLst/>
          </a:prstGeom>
          <a:noFill/>
          <a:ln/>
        </p:spPr>
        <p:txBody>
          <a:bodyPr wrap="square" lIns="0" tIns="0" rIns="0" bIns="0" rtlCol="0" anchor="ctr"/>
          <a:lstStyle/>
          <a:p>
            <a:pPr indent="0" marL="0">
              <a:buNone/>
            </a:pPr>
            <a:r>
              <a:rPr lang="en-US" sz="4400" b="1" dirty="0">
                <a:solidFill>
                  <a:schemeClr val="accent1"/>
                </a:solidFill>
                <a:latin typeface="+mj-lt" pitchFamily="34" charset="0"/>
                <a:ea typeface="+mj-lt" pitchFamily="34" charset="-122"/>
                <a:cs typeface="+mj-lt" pitchFamily="34" charset="-120"/>
              </a:rPr>
              <a:t>0.55–0.62</a:t>
            </a:r>
            <a:endParaRPr lang="en-US" sz="4400" dirty="0"/>
          </a:p>
        </p:txBody>
      </p:sp>
      <p:sp>
        <p:nvSpPr>
          <p:cNvPr id="7" name="Text 4"/>
          <p:cNvSpPr txBox="1"/>
          <p:nvPr/>
        </p:nvSpPr>
        <p:spPr>
          <a:xfrm>
            <a:off x="7955280" y="2971800"/>
            <a:ext cx="3474720" cy="1097280"/>
          </a:xfrm>
          <a:prstGeom prst="rect">
            <a:avLst/>
          </a:prstGeom>
          <a:noFill/>
          <a:ln/>
        </p:spPr>
        <p:txBody>
          <a:bodyPr wrap="square" lIns="0" tIns="0" rIns="0" bIns="0" rtlCol="0" anchor="t"/>
          <a:lstStyle/>
          <a:p>
            <a:pPr indent="0" marL="0">
              <a:buNone/>
            </a:pPr>
            <a:r>
              <a:rPr lang="en-US" sz="1500" dirty="0">
                <a:solidFill>
                  <a:schemeClr val="tx1"/>
                </a:solidFill>
              </a:rPr>
              <a:t>AUROC for TDGNet on all but one source–target pair, while CCS drops to 0.50–0.54 on distant pairs.</a:t>
            </a:r>
            <a:endParaRPr lang="en-US" sz="1500" dirty="0"/>
          </a:p>
        </p:txBody>
      </p:sp>
      <p:sp>
        <p:nvSpPr>
          <p:cNvPr id="8" name="Text 5"/>
          <p:cNvSpPr txBox="1"/>
          <p:nvPr/>
        </p:nvSpPr>
        <p:spPr>
          <a:xfrm>
            <a:off x="7955280" y="4206240"/>
            <a:ext cx="3474720" cy="1097280"/>
          </a:xfrm>
          <a:prstGeom prst="rect">
            <a:avLst/>
          </a:prstGeom>
          <a:noFill/>
          <a:ln/>
        </p:spPr>
        <p:txBody>
          <a:bodyPr wrap="square" lIns="0" tIns="0" rIns="0" bIns="0" rtlCol="0" anchor="t"/>
          <a:lstStyle/>
          <a:p>
            <a:pPr indent="0" marL="0">
              <a:buNone/>
            </a:pPr>
            <a:r>
              <a:rPr lang="en-US" sz="1500" dirty="0">
                <a:solidFill>
                  <a:schemeClr val="accent6"/>
                </a:solidFill>
              </a:rPr>
              <a:t>HotpotQA is the strongest source (0.59–0.62), suggesting multi-hop patterns transfer.</a:t>
            </a:r>
            <a:endParaRPr lang="en-US" sz="15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Near single-pass cost</a:t>
            </a:r>
            <a:endParaRPr lang="en-US" sz="3000" dirty="0"/>
          </a:p>
        </p:txBody>
      </p:sp>
      <p:graphicFrame>
        <p:nvGraphicFramePr>
          <p:cNvPr id="3" name="efficiency chart" descr=""/>
          <p:cNvGraphicFramePr/>
          <p:nvPr/>
        </p:nvGraphicFramePr>
        <p:xfrm>
          <a:off x="548640" y="1280160"/>
          <a:ext cx="6949440" cy="4297680"/>
        </p:xfrm>
        <a:graphic xmlns:a="http://schemas.openxmlformats.org/drawingml/2006/main">
          <a:graphicData uri="http://schemas.openxmlformats.org/drawingml/2006/chart">
            <c:chart xmlns:c="http://schemas.openxmlformats.org/drawingml/2006/chart" r:id="rId1"/>
          </a:graphicData>
        </a:graphic>
      </p:graphicFrame>
      <p:sp>
        <p:nvSpPr>
          <p:cNvPr id="4" name="efficiency 0 circle"/>
          <p:cNvSpPr/>
          <p:nvPr/>
        </p:nvSpPr>
        <p:spPr>
          <a:xfrm>
            <a:off x="7909560" y="1463040"/>
            <a:ext cx="548640" cy="548640"/>
          </a:xfrm>
          <a:prstGeom prst="ellipse">
            <a:avLst/>
          </a:prstGeom>
          <a:solidFill>
            <a:schemeClr val="accent1"/>
          </a:solidFill>
          <a:ln w="12700">
            <a:solidFill>
              <a:schemeClr val="accent1"/>
            </a:solidFill>
            <a:prstDash val="solid"/>
          </a:ln>
        </p:spPr>
      </p:sp>
      <p:pic>
        <p:nvPicPr>
          <p:cNvPr id="5" name="efficiency 0 icon" descr="preencoded.png">    </p:cNvPr>
          <p:cNvPicPr>
            <a:picLocks noChangeAspect="1"/>
          </p:cNvPicPr>
          <p:nvPr/>
        </p:nvPicPr>
        <p:blipFill>
          <a:blip r:embed="rId2"/>
          <a:stretch>
            <a:fillRect/>
          </a:stretch>
        </p:blipFill>
        <p:spPr>
          <a:xfrm>
            <a:off x="8046720" y="1600200"/>
            <a:ext cx="274320" cy="274320"/>
          </a:xfrm>
          <a:prstGeom prst="rect">
            <a:avLst/>
          </a:prstGeom>
        </p:spPr>
      </p:pic>
      <p:sp>
        <p:nvSpPr>
          <p:cNvPr id="6" name="Text 2"/>
          <p:cNvSpPr txBox="1"/>
          <p:nvPr/>
        </p:nvSpPr>
        <p:spPr>
          <a:xfrm>
            <a:off x="8641080" y="1371600"/>
            <a:ext cx="3017520" cy="640080"/>
          </a:xfrm>
          <a:prstGeom prst="rect">
            <a:avLst/>
          </a:prstGeom>
          <a:noFill/>
          <a:ln/>
        </p:spPr>
        <p:txBody>
          <a:bodyPr wrap="square" lIns="0" tIns="0" rIns="0" bIns="0" rtlCol="0" anchor="ctr"/>
          <a:lstStyle/>
          <a:p>
            <a:pPr indent="0" marL="0">
              <a:buNone/>
            </a:pPr>
            <a:r>
              <a:rPr lang="en-US" sz="3200" b="1" dirty="0">
                <a:solidFill>
                  <a:schemeClr val="accent1"/>
                </a:solidFill>
                <a:latin typeface="+mj-lt" pitchFamily="34" charset="0"/>
                <a:ea typeface="+mj-lt" pitchFamily="34" charset="-122"/>
                <a:cs typeface="+mj-lt" pitchFamily="34" charset="-120"/>
              </a:rPr>
              <a:t>4.8×</a:t>
            </a:r>
            <a:endParaRPr lang="en-US" sz="3200" dirty="0"/>
          </a:p>
        </p:txBody>
      </p:sp>
      <p:sp>
        <p:nvSpPr>
          <p:cNvPr id="7" name="Text 3"/>
          <p:cNvSpPr txBox="1"/>
          <p:nvPr/>
        </p:nvSpPr>
        <p:spPr>
          <a:xfrm>
            <a:off x="8641080" y="2011680"/>
            <a:ext cx="3017520" cy="640080"/>
          </a:xfrm>
          <a:prstGeom prst="rect">
            <a:avLst/>
          </a:prstGeom>
          <a:noFill/>
          <a:ln/>
        </p:spPr>
        <p:txBody>
          <a:bodyPr wrap="square" lIns="0" tIns="0" rIns="0" bIns="0" rtlCol="0" anchor="t"/>
          <a:lstStyle/>
          <a:p>
            <a:pPr indent="0" marL="0">
              <a:buNone/>
            </a:pPr>
            <a:r>
              <a:rPr lang="en-US" sz="1500" dirty="0">
                <a:solidFill>
                  <a:schemeClr val="tx1"/>
                </a:solidFill>
              </a:rPr>
              <a:t>faster than Semantic Entropy</a:t>
            </a:r>
            <a:endParaRPr lang="en-US" sz="1500" dirty="0"/>
          </a:p>
        </p:txBody>
      </p:sp>
      <p:sp>
        <p:nvSpPr>
          <p:cNvPr id="8" name="efficiency 1 circle"/>
          <p:cNvSpPr/>
          <p:nvPr/>
        </p:nvSpPr>
        <p:spPr>
          <a:xfrm>
            <a:off x="7909560" y="2880360"/>
            <a:ext cx="548640" cy="548640"/>
          </a:xfrm>
          <a:prstGeom prst="ellipse">
            <a:avLst/>
          </a:prstGeom>
          <a:solidFill>
            <a:schemeClr val="accent1"/>
          </a:solidFill>
          <a:ln w="12700">
            <a:solidFill>
              <a:schemeClr val="accent1"/>
            </a:solidFill>
            <a:prstDash val="solid"/>
          </a:ln>
        </p:spPr>
      </p:sp>
      <p:pic>
        <p:nvPicPr>
          <p:cNvPr id="9" name="efficiency 1 icon" descr="preencoded.png">    </p:cNvPr>
          <p:cNvPicPr>
            <a:picLocks noChangeAspect="1"/>
          </p:cNvPicPr>
          <p:nvPr/>
        </p:nvPicPr>
        <p:blipFill>
          <a:blip r:embed="rId3"/>
          <a:stretch>
            <a:fillRect/>
          </a:stretch>
        </p:blipFill>
        <p:spPr>
          <a:xfrm>
            <a:off x="8046720" y="3017520"/>
            <a:ext cx="274320" cy="274320"/>
          </a:xfrm>
          <a:prstGeom prst="rect">
            <a:avLst/>
          </a:prstGeom>
        </p:spPr>
      </p:pic>
      <p:sp>
        <p:nvSpPr>
          <p:cNvPr id="10" name="Text 5"/>
          <p:cNvSpPr txBox="1"/>
          <p:nvPr/>
        </p:nvSpPr>
        <p:spPr>
          <a:xfrm>
            <a:off x="8641080" y="2788920"/>
            <a:ext cx="3017520" cy="640080"/>
          </a:xfrm>
          <a:prstGeom prst="rect">
            <a:avLst/>
          </a:prstGeom>
          <a:noFill/>
          <a:ln/>
        </p:spPr>
        <p:txBody>
          <a:bodyPr wrap="square" lIns="0" tIns="0" rIns="0" bIns="0" rtlCol="0" anchor="ctr"/>
          <a:lstStyle/>
          <a:p>
            <a:pPr indent="0" marL="0">
              <a:buNone/>
            </a:pPr>
            <a:r>
              <a:rPr lang="en-US" sz="3200" b="1" dirty="0">
                <a:solidFill>
                  <a:schemeClr val="accent1"/>
                </a:solidFill>
                <a:latin typeface="+mj-lt" pitchFamily="34" charset="0"/>
                <a:ea typeface="+mj-lt" pitchFamily="34" charset="-122"/>
                <a:cs typeface="+mj-lt" pitchFamily="34" charset="-120"/>
              </a:rPr>
              <a:t>~160 ms</a:t>
            </a:r>
            <a:endParaRPr lang="en-US" sz="3200" dirty="0"/>
          </a:p>
        </p:txBody>
      </p:sp>
      <p:sp>
        <p:nvSpPr>
          <p:cNvPr id="11" name="Text 6"/>
          <p:cNvSpPr txBox="1"/>
          <p:nvPr/>
        </p:nvSpPr>
        <p:spPr>
          <a:xfrm>
            <a:off x="8641080" y="3429000"/>
            <a:ext cx="3017520" cy="640080"/>
          </a:xfrm>
          <a:prstGeom prst="rect">
            <a:avLst/>
          </a:prstGeom>
          <a:noFill/>
          <a:ln/>
        </p:spPr>
        <p:txBody>
          <a:bodyPr wrap="square" lIns="0" tIns="0" rIns="0" bIns="0" rtlCol="0" anchor="t"/>
          <a:lstStyle/>
          <a:p>
            <a:pPr indent="0" marL="0">
              <a:buNone/>
            </a:pPr>
            <a:r>
              <a:rPr lang="en-US" sz="1500" dirty="0">
                <a:solidFill>
                  <a:schemeClr val="tx1"/>
                </a:solidFill>
              </a:rPr>
              <a:t>extra per query, about 4.4% of generation time</a:t>
            </a:r>
            <a:endParaRPr lang="en-US" sz="1500" dirty="0"/>
          </a:p>
        </p:txBody>
      </p:sp>
      <p:sp>
        <p:nvSpPr>
          <p:cNvPr id="12" name="efficiency 2 circle"/>
          <p:cNvSpPr/>
          <p:nvPr/>
        </p:nvSpPr>
        <p:spPr>
          <a:xfrm>
            <a:off x="7909560" y="4297680"/>
            <a:ext cx="548640" cy="548640"/>
          </a:xfrm>
          <a:prstGeom prst="ellipse">
            <a:avLst/>
          </a:prstGeom>
          <a:solidFill>
            <a:schemeClr val="accent1"/>
          </a:solidFill>
          <a:ln w="12700">
            <a:solidFill>
              <a:schemeClr val="accent1"/>
            </a:solidFill>
            <a:prstDash val="solid"/>
          </a:ln>
        </p:spPr>
      </p:sp>
      <p:pic>
        <p:nvPicPr>
          <p:cNvPr id="13" name="efficiency 2 icon" descr="preencoded.png">    </p:cNvPr>
          <p:cNvPicPr>
            <a:picLocks noChangeAspect="1"/>
          </p:cNvPicPr>
          <p:nvPr/>
        </p:nvPicPr>
        <p:blipFill>
          <a:blip r:embed="rId4"/>
          <a:stretch>
            <a:fillRect/>
          </a:stretch>
        </p:blipFill>
        <p:spPr>
          <a:xfrm>
            <a:off x="8046720" y="4434840"/>
            <a:ext cx="274320" cy="274320"/>
          </a:xfrm>
          <a:prstGeom prst="rect">
            <a:avLst/>
          </a:prstGeom>
        </p:spPr>
      </p:pic>
      <p:sp>
        <p:nvSpPr>
          <p:cNvPr id="14" name="Text 8"/>
          <p:cNvSpPr txBox="1"/>
          <p:nvPr/>
        </p:nvSpPr>
        <p:spPr>
          <a:xfrm>
            <a:off x="8641080" y="4206240"/>
            <a:ext cx="3017520" cy="640080"/>
          </a:xfrm>
          <a:prstGeom prst="rect">
            <a:avLst/>
          </a:prstGeom>
          <a:noFill/>
          <a:ln/>
        </p:spPr>
        <p:txBody>
          <a:bodyPr wrap="square" lIns="0" tIns="0" rIns="0" bIns="0" rtlCol="0" anchor="ctr"/>
          <a:lstStyle/>
          <a:p>
            <a:pPr indent="0" marL="0">
              <a:buNone/>
            </a:pPr>
            <a:r>
              <a:rPr lang="en-US" sz="3200" b="1" dirty="0">
                <a:solidFill>
                  <a:schemeClr val="accent1"/>
                </a:solidFill>
                <a:latin typeface="+mj-lt" pitchFamily="34" charset="0"/>
                <a:ea typeface="+mj-lt" pitchFamily="34" charset="-122"/>
                <a:cs typeface="+mj-lt" pitchFamily="34" charset="-120"/>
              </a:rPr>
              <a:t>1</a:t>
            </a:r>
            <a:endParaRPr lang="en-US" sz="3200" dirty="0"/>
          </a:p>
        </p:txBody>
      </p:sp>
      <p:sp>
        <p:nvSpPr>
          <p:cNvPr id="15" name="Text 9"/>
          <p:cNvSpPr txBox="1"/>
          <p:nvPr/>
        </p:nvSpPr>
        <p:spPr>
          <a:xfrm>
            <a:off x="8641080" y="4846320"/>
            <a:ext cx="3017520" cy="640080"/>
          </a:xfrm>
          <a:prstGeom prst="rect">
            <a:avLst/>
          </a:prstGeom>
          <a:noFill/>
          <a:ln/>
        </p:spPr>
        <p:txBody>
          <a:bodyPr wrap="square" lIns="0" tIns="0" rIns="0" bIns="0" rtlCol="0" anchor="t"/>
          <a:lstStyle/>
          <a:p>
            <a:pPr indent="0" marL="0">
              <a:buNone/>
            </a:pPr>
            <a:r>
              <a:rPr lang="en-US" sz="1500" dirty="0">
                <a:solidFill>
                  <a:schemeClr val="tx1"/>
                </a:solidFill>
              </a:rPr>
              <a:t>generation per query instead of 5</a:t>
            </a:r>
            <a:endParaRPr lang="en-US" sz="15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Takeaways</a:t>
            </a:r>
            <a:endParaRPr lang="en-US" sz="3000" dirty="0"/>
          </a:p>
        </p:txBody>
      </p:sp>
      <p:sp>
        <p:nvSpPr>
          <p:cNvPr id="3" name="takeaway 1 circle"/>
          <p:cNvSpPr/>
          <p:nvPr/>
        </p:nvSpPr>
        <p:spPr>
          <a:xfrm>
            <a:off x="548640" y="1371600"/>
            <a:ext cx="685800" cy="685800"/>
          </a:xfrm>
          <a:prstGeom prst="ellipse">
            <a:avLst/>
          </a:prstGeom>
          <a:solidFill>
            <a:schemeClr val="accent1"/>
          </a:solidFill>
          <a:ln w="12700">
            <a:solidFill>
              <a:schemeClr val="accent1"/>
            </a:solidFill>
            <a:prstDash val="solid"/>
          </a:ln>
        </p:spPr>
      </p:sp>
      <p:pic>
        <p:nvPicPr>
          <p:cNvPr id="4" name="takeaway 1 icon" descr="preencoded.png">    </p:cNvPr>
          <p:cNvPicPr>
            <a:picLocks noChangeAspect="1"/>
          </p:cNvPicPr>
          <p:nvPr/>
        </p:nvPicPr>
        <p:blipFill>
          <a:blip r:embed="rId1"/>
          <a:stretch>
            <a:fillRect/>
          </a:stretch>
        </p:blipFill>
        <p:spPr>
          <a:xfrm>
            <a:off x="720090" y="1543050"/>
            <a:ext cx="342900" cy="342900"/>
          </a:xfrm>
          <a:prstGeom prst="rect">
            <a:avLst/>
          </a:prstGeom>
        </p:spPr>
      </p:pic>
      <p:sp>
        <p:nvSpPr>
          <p:cNvPr id="5" name="Text 2"/>
          <p:cNvSpPr txBox="1"/>
          <p:nvPr/>
        </p:nvSpPr>
        <p:spPr>
          <a:xfrm>
            <a:off x="1463040" y="1325880"/>
            <a:ext cx="5669280" cy="411480"/>
          </a:xfrm>
          <a:prstGeom prst="rect">
            <a:avLst/>
          </a:prstGeom>
          <a:noFill/>
          <a:ln/>
        </p:spPr>
        <p:txBody>
          <a:bodyPr wrap="square" lIns="0" tIns="0" rIns="0" bIns="0" rtlCol="0" anchor="ctr"/>
          <a:lstStyle/>
          <a:p>
            <a:pPr indent="0" marL="0">
              <a:buNone/>
            </a:pPr>
            <a:r>
              <a:rPr lang="en-US" sz="2000" b="1" dirty="0">
                <a:solidFill>
                  <a:schemeClr val="tx1"/>
                </a:solidFill>
                <a:latin typeface="+mj-lt" pitchFamily="34" charset="0"/>
                <a:ea typeface="+mj-lt" pitchFamily="34" charset="-122"/>
                <a:cs typeface="+mj-lt" pitchFamily="34" charset="-120"/>
              </a:rPr>
              <a:t>Factuality is a trajectory property</a:t>
            </a:r>
            <a:endParaRPr lang="en-US" sz="2000" dirty="0"/>
          </a:p>
        </p:txBody>
      </p:sp>
      <p:sp>
        <p:nvSpPr>
          <p:cNvPr id="6" name="Text 3"/>
          <p:cNvSpPr txBox="1"/>
          <p:nvPr/>
        </p:nvSpPr>
        <p:spPr>
          <a:xfrm>
            <a:off x="1463040" y="1764792"/>
            <a:ext cx="5669280" cy="640080"/>
          </a:xfrm>
          <a:prstGeom prst="rect">
            <a:avLst/>
          </a:prstGeom>
          <a:noFill/>
          <a:ln/>
        </p:spPr>
        <p:txBody>
          <a:bodyPr wrap="square" lIns="0" tIns="0" rIns="0" bIns="0" rtlCol="0" anchor="t"/>
          <a:lstStyle/>
          <a:p>
            <a:pPr indent="0" marL="0">
              <a:buNone/>
            </a:pPr>
            <a:r>
              <a:rPr lang="en-US" sz="1500" dirty="0">
                <a:solidFill>
                  <a:schemeClr val="accent6"/>
                </a:solidFill>
              </a:rPr>
              <a:t>In diffusion LLMs, hallucinations appear, drift and self-correct across denoising steps.</a:t>
            </a:r>
            <a:endParaRPr lang="en-US" sz="1500" dirty="0"/>
          </a:p>
        </p:txBody>
      </p:sp>
      <p:sp>
        <p:nvSpPr>
          <p:cNvPr id="7" name="takeaway 2 circle"/>
          <p:cNvSpPr/>
          <p:nvPr/>
        </p:nvSpPr>
        <p:spPr>
          <a:xfrm>
            <a:off x="548640" y="2578608"/>
            <a:ext cx="685800" cy="685800"/>
          </a:xfrm>
          <a:prstGeom prst="ellipse">
            <a:avLst/>
          </a:prstGeom>
          <a:solidFill>
            <a:schemeClr val="accent1"/>
          </a:solidFill>
          <a:ln w="12700">
            <a:solidFill>
              <a:schemeClr val="accent1"/>
            </a:solidFill>
            <a:prstDash val="solid"/>
          </a:ln>
        </p:spPr>
      </p:sp>
      <p:pic>
        <p:nvPicPr>
          <p:cNvPr id="8" name="takeaway 2 icon" descr="preencoded.png">    </p:cNvPr>
          <p:cNvPicPr>
            <a:picLocks noChangeAspect="1"/>
          </p:cNvPicPr>
          <p:nvPr/>
        </p:nvPicPr>
        <p:blipFill>
          <a:blip r:embed="rId2"/>
          <a:stretch>
            <a:fillRect/>
          </a:stretch>
        </p:blipFill>
        <p:spPr>
          <a:xfrm>
            <a:off x="720090" y="2750058"/>
            <a:ext cx="342900" cy="342900"/>
          </a:xfrm>
          <a:prstGeom prst="rect">
            <a:avLst/>
          </a:prstGeom>
        </p:spPr>
      </p:pic>
      <p:sp>
        <p:nvSpPr>
          <p:cNvPr id="9" name="Text 5"/>
          <p:cNvSpPr txBox="1"/>
          <p:nvPr/>
        </p:nvSpPr>
        <p:spPr>
          <a:xfrm>
            <a:off x="1463040" y="2532888"/>
            <a:ext cx="5669280" cy="411480"/>
          </a:xfrm>
          <a:prstGeom prst="rect">
            <a:avLst/>
          </a:prstGeom>
          <a:noFill/>
          <a:ln/>
        </p:spPr>
        <p:txBody>
          <a:bodyPr wrap="square" lIns="0" tIns="0" rIns="0" bIns="0" rtlCol="0" anchor="ctr"/>
          <a:lstStyle/>
          <a:p>
            <a:pPr indent="0" marL="0">
              <a:buNone/>
            </a:pPr>
            <a:r>
              <a:rPr lang="en-US" sz="2000" b="1" dirty="0">
                <a:solidFill>
                  <a:schemeClr val="tx1"/>
                </a:solidFill>
                <a:latin typeface="+mj-lt" pitchFamily="34" charset="0"/>
                <a:ea typeface="+mj-lt" pitchFamily="34" charset="-122"/>
                <a:cs typeface="+mj-lt" pitchFamily="34" charset="-120"/>
              </a:rPr>
              <a:t>Attention graphs over time capture it</a:t>
            </a:r>
            <a:endParaRPr lang="en-US" sz="2000" dirty="0"/>
          </a:p>
        </p:txBody>
      </p:sp>
      <p:sp>
        <p:nvSpPr>
          <p:cNvPr id="10" name="Text 6"/>
          <p:cNvSpPr txBox="1"/>
          <p:nvPr/>
        </p:nvSpPr>
        <p:spPr>
          <a:xfrm>
            <a:off x="1463040" y="2971800"/>
            <a:ext cx="5669280" cy="640080"/>
          </a:xfrm>
          <a:prstGeom prst="rect">
            <a:avLst/>
          </a:prstGeom>
          <a:noFill/>
          <a:ln/>
        </p:spPr>
        <p:txBody>
          <a:bodyPr wrap="square" lIns="0" tIns="0" rIns="0" bIns="0" rtlCol="0" anchor="t"/>
          <a:lstStyle/>
          <a:p>
            <a:pPr indent="0" marL="0">
              <a:buNone/>
            </a:pPr>
            <a:r>
              <a:rPr lang="en-US" sz="1500" dirty="0">
                <a:solidFill>
                  <a:schemeClr val="accent6"/>
                </a:solidFill>
              </a:rPr>
              <a:t>Message passing, per-token memory and temporal attention, from a single generation.</a:t>
            </a:r>
            <a:endParaRPr lang="en-US" sz="1500" dirty="0"/>
          </a:p>
        </p:txBody>
      </p:sp>
      <p:sp>
        <p:nvSpPr>
          <p:cNvPr id="11" name="takeaway 3 circle"/>
          <p:cNvSpPr/>
          <p:nvPr/>
        </p:nvSpPr>
        <p:spPr>
          <a:xfrm>
            <a:off x="548640" y="3785616"/>
            <a:ext cx="685800" cy="685800"/>
          </a:xfrm>
          <a:prstGeom prst="ellipse">
            <a:avLst/>
          </a:prstGeom>
          <a:solidFill>
            <a:schemeClr val="accent1"/>
          </a:solidFill>
          <a:ln w="12700">
            <a:solidFill>
              <a:schemeClr val="accent1"/>
            </a:solidFill>
            <a:prstDash val="solid"/>
          </a:ln>
        </p:spPr>
      </p:sp>
      <p:pic>
        <p:nvPicPr>
          <p:cNvPr id="12" name="takeaway 3 icon" descr="preencoded.png">    </p:cNvPr>
          <p:cNvPicPr>
            <a:picLocks noChangeAspect="1"/>
          </p:cNvPicPr>
          <p:nvPr/>
        </p:nvPicPr>
        <p:blipFill>
          <a:blip r:embed="rId3"/>
          <a:stretch>
            <a:fillRect/>
          </a:stretch>
        </p:blipFill>
        <p:spPr>
          <a:xfrm>
            <a:off x="720090" y="3957066"/>
            <a:ext cx="342900" cy="342900"/>
          </a:xfrm>
          <a:prstGeom prst="rect">
            <a:avLst/>
          </a:prstGeom>
        </p:spPr>
      </p:pic>
      <p:sp>
        <p:nvSpPr>
          <p:cNvPr id="13" name="Text 8"/>
          <p:cNvSpPr txBox="1"/>
          <p:nvPr/>
        </p:nvSpPr>
        <p:spPr>
          <a:xfrm>
            <a:off x="1463040" y="3739896"/>
            <a:ext cx="5669280" cy="411480"/>
          </a:xfrm>
          <a:prstGeom prst="rect">
            <a:avLst/>
          </a:prstGeom>
          <a:noFill/>
          <a:ln/>
        </p:spPr>
        <p:txBody>
          <a:bodyPr wrap="square" lIns="0" tIns="0" rIns="0" bIns="0" rtlCol="0" anchor="ctr"/>
          <a:lstStyle/>
          <a:p>
            <a:pPr indent="0" marL="0">
              <a:buNone/>
            </a:pPr>
            <a:r>
              <a:rPr lang="en-US" sz="2000" b="1" dirty="0">
                <a:solidFill>
                  <a:schemeClr val="tx1"/>
                </a:solidFill>
                <a:latin typeface="+mj-lt" pitchFamily="34" charset="0"/>
                <a:ea typeface="+mj-lt" pitchFamily="34" charset="-122"/>
                <a:cs typeface="+mj-lt" pitchFamily="34" charset="-120"/>
              </a:rPr>
              <a:t>Consistent gains</a:t>
            </a:r>
            <a:endParaRPr lang="en-US" sz="2000" dirty="0"/>
          </a:p>
        </p:txBody>
      </p:sp>
      <p:sp>
        <p:nvSpPr>
          <p:cNvPr id="14" name="Text 9"/>
          <p:cNvSpPr txBox="1"/>
          <p:nvPr/>
        </p:nvSpPr>
        <p:spPr>
          <a:xfrm>
            <a:off x="1463040" y="4178808"/>
            <a:ext cx="5669280" cy="640080"/>
          </a:xfrm>
          <a:prstGeom prst="rect">
            <a:avLst/>
          </a:prstGeom>
          <a:noFill/>
          <a:ln/>
        </p:spPr>
        <p:txBody>
          <a:bodyPr wrap="square" lIns="0" tIns="0" rIns="0" bIns="0" rtlCol="0" anchor="t"/>
          <a:lstStyle/>
          <a:p>
            <a:pPr indent="0" marL="0">
              <a:buNone/>
            </a:pPr>
            <a:r>
              <a:rPr lang="en-US" sz="1500" dirty="0">
                <a:solidFill>
                  <a:schemeClr val="accent6"/>
                </a:solidFill>
              </a:rPr>
              <a:t>Best average AUROC on two models, token-level localisation, and transfer to new architectures.</a:t>
            </a:r>
            <a:endParaRPr lang="en-US" sz="1500" dirty="0"/>
          </a:p>
        </p:txBody>
      </p:sp>
      <p:sp>
        <p:nvSpPr>
          <p:cNvPr id="15" name="limitations panel"/>
          <p:cNvSpPr/>
          <p:nvPr/>
        </p:nvSpPr>
        <p:spPr>
          <a:xfrm>
            <a:off x="7589520" y="1325880"/>
            <a:ext cx="4023360" cy="3611880"/>
          </a:xfrm>
          <a:prstGeom prst="roundRect">
            <a:avLst>
              <a:gd name="adj" fmla="val 3038"/>
            </a:avLst>
          </a:prstGeom>
          <a:solidFill>
            <a:schemeClr val="bg2"/>
          </a:solidFill>
          <a:ln w="12700">
            <a:solidFill>
              <a:schemeClr val="bg2"/>
            </a:solidFill>
            <a:prstDash val="solid"/>
          </a:ln>
        </p:spPr>
      </p:sp>
      <p:sp>
        <p:nvSpPr>
          <p:cNvPr id="16" name="Text 11"/>
          <p:cNvSpPr txBox="1"/>
          <p:nvPr/>
        </p:nvSpPr>
        <p:spPr>
          <a:xfrm>
            <a:off x="7863840" y="1554480"/>
            <a:ext cx="3566160" cy="457200"/>
          </a:xfrm>
          <a:prstGeom prst="rect">
            <a:avLst/>
          </a:prstGeom>
          <a:noFill/>
          <a:ln/>
        </p:spPr>
        <p:txBody>
          <a:bodyPr wrap="square" lIns="0" tIns="0" rIns="0" bIns="0" rtlCol="0" anchor="ctr"/>
          <a:lstStyle/>
          <a:p>
            <a:pPr indent="0" marL="0">
              <a:buNone/>
            </a:pPr>
            <a:r>
              <a:rPr lang="en-US" sz="2000" b="1" dirty="0">
                <a:solidFill>
                  <a:schemeClr val="tx1"/>
                </a:solidFill>
                <a:latin typeface="+mj-lt" pitchFamily="34" charset="0"/>
                <a:ea typeface="+mj-lt" pitchFamily="34" charset="-122"/>
                <a:cs typeface="+mj-lt" pitchFamily="34" charset="-120"/>
              </a:rPr>
              <a:t>Limitations</a:t>
            </a:r>
            <a:endParaRPr lang="en-US" sz="2000" dirty="0"/>
          </a:p>
        </p:txBody>
      </p:sp>
      <p:sp>
        <p:nvSpPr>
          <p:cNvPr id="17" name="Text 12"/>
          <p:cNvSpPr txBox="1"/>
          <p:nvPr/>
        </p:nvSpPr>
        <p:spPr>
          <a:xfrm>
            <a:off x="7863840" y="2103120"/>
            <a:ext cx="3520440" cy="2651760"/>
          </a:xfrm>
          <a:prstGeom prst="rect">
            <a:avLst/>
          </a:prstGeom>
          <a:noFill/>
          <a:ln/>
        </p:spPr>
        <p:txBody>
          <a:bodyPr wrap="square" lIns="0" tIns="0" rIns="0" bIns="0" rtlCol="0" anchor="t"/>
          <a:lstStyle/>
          <a:p>
            <a:pPr marL="342900" indent="-342900">
              <a:spcAft>
                <a:spcPts val="1000"/>
              </a:spcAft>
              <a:buSzPct val="100000"/>
              <a:buChar char="•"/>
            </a:pPr>
            <a:r>
              <a:rPr lang="en-US" sz="1500" dirty="0">
                <a:solidFill>
                  <a:schemeClr val="tx1"/>
                </a:solidFill>
              </a:rPr>
              <a:t>QA-style benchmarks only: reliable factuality labels for long-form generation are scarce.</a:t>
            </a:r>
            <a:endParaRPr lang="en-US" sz="1500" dirty="0"/>
          </a:p>
          <a:p>
            <a:pPr marL="342900" indent="-342900">
              <a:spcAft>
                <a:spcPts val="1000"/>
              </a:spcAft>
              <a:buSzPct val="100000"/>
              <a:buChar char="•"/>
            </a:pPr>
            <a:r>
              <a:rPr lang="en-US" sz="1500" dirty="0">
                <a:solidFill>
                  <a:schemeClr val="tx1"/>
                </a:solidFill>
              </a:rPr>
              <a:t>Current open diffusion LLMs are unstable on long outputs, which blurs hallucination and fluency failures.</a:t>
            </a:r>
            <a:endParaRPr lang="en-US" sz="15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1" type="title" hasCustomPrompt="1"/>
          </p:nvPr>
        </p:nvSpPr>
        <p:spPr>
          <a:xfrm>
            <a:off x="731520" y="1828800"/>
            <a:ext cx="6766560" cy="1005840"/>
          </a:xfrm>
          <a:prstGeom prst="rect">
            <a:avLst/>
          </a:prstGeom>
          <a:noFill/>
          <a:ln/>
        </p:spPr>
        <p:txBody>
          <a:bodyPr wrap="square" lIns="0" tIns="0" rIns="0" bIns="0" rtlCol="0"/>
          <a:lstStyle/>
          <a:p>
            <a:pPr algn="l" indent="0" marL="0">
              <a:buNone/>
            </a:pPr>
            <a:r>
              <a:rPr lang="en-US" sz="4800" b="1" dirty="0">
                <a:solidFill>
                  <a:schemeClr val="bg1"/>
                </a:solidFill>
              </a:rPr>
              <a:t>Thank you</a:t>
            </a:r>
            <a:endParaRPr lang="en-US" sz="4800" dirty="0"/>
          </a:p>
        </p:txBody>
      </p:sp>
      <p:sp>
        <p:nvSpPr>
          <p:cNvPr id="3" name="Text 0"/>
          <p:cNvSpPr/>
          <p:nvPr>
            <p:ph idx="102" type="body" hasCustomPrompt="1"/>
          </p:nvPr>
        </p:nvSpPr>
        <p:spPr>
          <a:xfrm>
            <a:off x="731520" y="2880360"/>
            <a:ext cx="6766560" cy="548640"/>
          </a:xfrm>
          <a:prstGeom prst="rect">
            <a:avLst/>
          </a:prstGeom>
          <a:noFill/>
          <a:ln/>
        </p:spPr>
        <p:txBody>
          <a:bodyPr wrap="square" lIns="0" tIns="0" rIns="0" bIns="0" rtlCol="0"/>
          <a:lstStyle/>
          <a:p>
            <a:pPr indent="0" marL="0">
              <a:buNone/>
            </a:pPr>
            <a:r>
              <a:rPr lang="en-US" sz="2000" dirty="0">
                <a:solidFill>
                  <a:schemeClr val="bg2"/>
                </a:solidFill>
              </a:rPr>
              <a:t>Questions welcome</a:t>
            </a:r>
            <a:endParaRPr lang="en-US" sz="2000" dirty="0"/>
          </a:p>
        </p:txBody>
      </p:sp>
      <p:sp>
        <p:nvSpPr>
          <p:cNvPr id="4" name="Text 2"/>
          <p:cNvSpPr txBox="1"/>
          <p:nvPr/>
        </p:nvSpPr>
        <p:spPr>
          <a:xfrm>
            <a:off x="731520" y="3931920"/>
            <a:ext cx="6766560" cy="914400"/>
          </a:xfrm>
          <a:prstGeom prst="rect">
            <a:avLst/>
          </a:prstGeom>
          <a:noFill/>
          <a:ln/>
        </p:spPr>
        <p:txBody>
          <a:bodyPr wrap="square" lIns="0" tIns="0" rIns="0" bIns="0" rtlCol="0" anchor="ctr"/>
          <a:lstStyle/>
          <a:p>
            <a:pPr indent="0" marL="0">
              <a:spcAft>
                <a:spcPts val="600"/>
              </a:spcAft>
              <a:buNone/>
            </a:pPr>
            <a:r>
              <a:rPr lang="en-US" sz="1800" dirty="0">
                <a:solidFill>
                  <a:schemeClr val="bg2"/>
                </a:solidFill>
              </a:rPr>
              <a:t>Paper  </a:t>
            </a:r>
            <a:pPr indent="0" marL="0">
              <a:spcAft>
                <a:spcPts val="600"/>
              </a:spcAft>
              <a:buNone/>
            </a:pPr>
            <a:r>
              <a:rPr lang="en-US" sz="1800" b="1" dirty="0">
                <a:solidFill>
                  <a:schemeClr val="bg1"/>
                </a:solidFill>
              </a:rPr>
              <a:t>arxiv.org/abs/2602.08048</a:t>
            </a:r>
            <a:endParaRPr lang="en-US" sz="1800" dirty="0"/>
          </a:p>
          <a:p>
            <a:pPr indent="0" marL="0">
              <a:spcAft>
                <a:spcPts val="600"/>
              </a:spcAft>
              <a:buNone/>
            </a:pPr>
            <a:r>
              <a:rPr lang="en-US" sz="1800" dirty="0">
                <a:solidFill>
                  <a:schemeClr val="bg2"/>
                </a:solidFill>
              </a:rPr>
              <a:t>Project  </a:t>
            </a:r>
            <a:pPr indent="0" marL="0">
              <a:spcAft>
                <a:spcPts val="600"/>
              </a:spcAft>
              <a:buNone/>
            </a:pPr>
            <a:r>
              <a:rPr lang="en-US" sz="1800" b="1" dirty="0">
                <a:solidFill>
                  <a:schemeClr val="bg1"/>
                </a:solidFill>
              </a:rPr>
              <a:t>arshiahemmat.github.io/tdgnet</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Backup: per-dataset response-level AUROC</a:t>
            </a:r>
            <a:endParaRPr lang="en-US" sz="3000" dirty="0"/>
          </a:p>
        </p:txBody>
      </p:sp>
      <p:sp>
        <p:nvSpPr>
          <p:cNvPr id="3" name="Text 1"/>
          <p:cNvSpPr txBox="1"/>
          <p:nvPr/>
        </p:nvSpPr>
        <p:spPr>
          <a:xfrm>
            <a:off x="548640" y="1234440"/>
            <a:ext cx="5440680" cy="411480"/>
          </a:xfrm>
          <a:prstGeom prst="rect">
            <a:avLst/>
          </a:prstGeom>
          <a:noFill/>
          <a:ln/>
        </p:spPr>
        <p:txBody>
          <a:bodyPr wrap="square" lIns="0" tIns="0" rIns="0" bIns="0" rtlCol="0" anchor="ctr"/>
          <a:lstStyle/>
          <a:p>
            <a:pPr indent="0" marL="0">
              <a:buNone/>
            </a:pPr>
            <a:r>
              <a:rPr lang="en-US" sz="1800" b="1" dirty="0">
                <a:solidFill>
                  <a:schemeClr val="tx1"/>
                </a:solidFill>
                <a:latin typeface="+mj-lt" pitchFamily="34" charset="0"/>
                <a:ea typeface="+mj-lt" pitchFamily="34" charset="-122"/>
                <a:cs typeface="+mj-lt" pitchFamily="34" charset="-120"/>
              </a:rPr>
              <a:t>LLaDA-8B-Instruct</a:t>
            </a:r>
            <a:endParaRPr lang="en-US" sz="1800" dirty="0"/>
          </a:p>
        </p:txBody>
      </p:sp>
      <p:graphicFrame>
        <p:nvGraphicFramePr>
          <p:cNvPr id="17" name="table LLaDA-8B-Instruct"/>
          <p:cNvGraphicFramePr>
            <a:graphicFrameLocks noGrp="1"/>
          </p:cNvGraphicFramePr>
          <p:nvPr>
            <p:extLst>
              <p:ext uri="{D42A27DB-BD31-4B8C-83A1-F6EECF244321}">
                <p14:modId xmlns:p14="http://schemas.microsoft.com/office/powerpoint/2010/main" val="1579011935"/>
              </p:ext>
            </p:extLst>
          </p:nvPr>
        </p:nvGraphicFramePr>
        <p:xfrm>
          <a:off x="548640" y="1737360"/>
          <a:ext cx="5440680" cy="914400"/>
        </p:xfrm>
        <a:graphic>
          <a:graphicData uri="http://schemas.openxmlformats.org/drawingml/2006/table">
            <a:tbl>
              <a:tblPr/>
              <a:tblGrid>
                <a:gridCol w="1783080"/>
                <a:gridCol w="731520"/>
                <a:gridCol w="731520"/>
                <a:gridCol w="731520"/>
                <a:gridCol w="731520"/>
                <a:gridCol w="731520"/>
              </a:tblGrid>
              <a:tr h="384048">
                <a:tc>
                  <a:txBody>
                    <a:bodyPr/>
                    <a:lstStyle/>
                    <a:p>
                      <a:pPr algn="ctr" indent="0" marL="0">
                        <a:buNone/>
                      </a:pPr>
                      <a:r>
                        <a:rPr lang="en-US" sz="1300" b="1" dirty="0">
                          <a:solidFill>
                            <a:schemeClr val="bg1"/>
                          </a:solidFill>
                        </a:rPr>
                        <a:t>Method</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300" b="1" dirty="0">
                          <a:solidFill>
                            <a:schemeClr val="bg1"/>
                          </a:solidFill>
                        </a:rPr>
                        <a:t>Math</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300" b="1" dirty="0">
                          <a:solidFill>
                            <a:schemeClr val="bg1"/>
                          </a:solidFill>
                        </a:rPr>
                        <a:t>CSQA</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300" b="1" dirty="0">
                          <a:solidFill>
                            <a:schemeClr val="bg1"/>
                          </a:solidFill>
                        </a:rPr>
                        <a:t>Hotpot</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300" b="1" dirty="0">
                          <a:solidFill>
                            <a:schemeClr val="bg1"/>
                          </a:solidFill>
                        </a:rPr>
                        <a:t>Trivia</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300" b="1" dirty="0">
                          <a:solidFill>
                            <a:schemeClr val="bg1"/>
                          </a:solidFill>
                        </a:rPr>
                        <a:t>Avg</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r>
              <a:tr h="384048">
                <a:tc>
                  <a:txBody>
                    <a:bodyPr/>
                    <a:lstStyle/>
                    <a:p>
                      <a:pPr algn="l" indent="0" marL="0">
                        <a:buNone/>
                      </a:pPr>
                      <a:r>
                        <a:rPr lang="en-US" sz="1300" dirty="0">
                          <a:solidFill>
                            <a:schemeClr val="tx1"/>
                          </a:solidFill>
                        </a:rPr>
                        <a:t>Semantic Entropy</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0.68</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0.61</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0.66</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0.65</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dirty="0">
                          <a:solidFill>
                            <a:schemeClr val="tx1"/>
                          </a:solidFill>
                        </a:rPr>
                        <a:t>Lexical Similarity</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0.51</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0.53</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0.53</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dirty="0">
                          <a:solidFill>
                            <a:schemeClr val="tx1"/>
                          </a:solidFill>
                        </a:rPr>
                        <a:t>LN-Entropy</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0.70</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0.59</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0.55</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0.55</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0.60</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dirty="0">
                          <a:solidFill>
                            <a:schemeClr val="tx1"/>
                          </a:solidFill>
                        </a:rPr>
                        <a:t>Perplexity</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0.67</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0.60</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0.51</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0.58</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dirty="0">
                          <a:solidFill>
                            <a:schemeClr val="tx1"/>
                          </a:solidFill>
                        </a:rPr>
                        <a:t>EigenScore</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0.56</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0.56</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0.59</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0.56</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dirty="0">
                          <a:solidFill>
                            <a:schemeClr val="tx1"/>
                          </a:solidFill>
                        </a:rPr>
                        <a:t>TSV</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0.72</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0.61</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0.55</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0.50</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0.60</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dirty="0">
                          <a:solidFill>
                            <a:schemeClr val="tx1"/>
                          </a:solidFill>
                        </a:rPr>
                        <a:t>CCS</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0.59</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0.56</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0.60</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0.57</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b="1" dirty="0">
                          <a:solidFill>
                            <a:schemeClr val="accent1"/>
                          </a:solidFill>
                        </a:rPr>
                        <a:t>TDGNet</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300" b="1" dirty="0">
                          <a:solidFill>
                            <a:schemeClr val="accent1"/>
                          </a:solidFill>
                        </a:rPr>
                        <a:t>0.72</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300" b="1" dirty="0">
                          <a:solidFill>
                            <a:schemeClr val="accent1"/>
                          </a:solidFill>
                        </a:rPr>
                        <a:t>0.65</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300" b="1" dirty="0">
                          <a:solidFill>
                            <a:schemeClr val="accent1"/>
                          </a:solidFill>
                        </a:rPr>
                        <a:t>0.64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300" b="1" dirty="0">
                          <a:solidFill>
                            <a:schemeClr val="accent1"/>
                          </a:solidFill>
                        </a:rPr>
                        <a:t>0.72</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300" b="1" dirty="0">
                          <a:solidFill>
                            <a:schemeClr val="accent1"/>
                          </a:solidFill>
                        </a:rPr>
                        <a:t>0.68</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r>
            </a:tbl>
          </a:graphicData>
        </a:graphic>
      </p:graphicFrame>
      <p:sp>
        <p:nvSpPr>
          <p:cNvPr id="5" name="Text 2"/>
          <p:cNvSpPr txBox="1"/>
          <p:nvPr/>
        </p:nvSpPr>
        <p:spPr>
          <a:xfrm>
            <a:off x="6172200" y="1234440"/>
            <a:ext cx="5440680" cy="411480"/>
          </a:xfrm>
          <a:prstGeom prst="rect">
            <a:avLst/>
          </a:prstGeom>
          <a:noFill/>
          <a:ln/>
        </p:spPr>
        <p:txBody>
          <a:bodyPr wrap="square" lIns="0" tIns="0" rIns="0" bIns="0" rtlCol="0" anchor="ctr"/>
          <a:lstStyle/>
          <a:p>
            <a:pPr indent="0" marL="0">
              <a:buNone/>
            </a:pPr>
            <a:r>
              <a:rPr lang="en-US" sz="1800" b="1" dirty="0">
                <a:solidFill>
                  <a:schemeClr val="tx1"/>
                </a:solidFill>
                <a:latin typeface="+mj-lt" pitchFamily="34" charset="0"/>
                <a:ea typeface="+mj-lt" pitchFamily="34" charset="-122"/>
                <a:cs typeface="+mj-lt" pitchFamily="34" charset="-120"/>
              </a:rPr>
              <a:t>Dream-7B-Instruct</a:t>
            </a:r>
            <a:endParaRPr lang="en-US" sz="1800" dirty="0"/>
          </a:p>
        </p:txBody>
      </p:sp>
      <p:graphicFrame>
        <p:nvGraphicFramePr>
          <p:cNvPr id="33" name="table Dream-7B-Instruct"/>
          <p:cNvGraphicFramePr>
            <a:graphicFrameLocks noGrp="1"/>
          </p:cNvGraphicFramePr>
          <p:nvPr>
            <p:extLst>
              <p:ext uri="{D42A27DB-BD31-4B8C-83A1-F6EECF244321}">
                <p14:modId xmlns:p14="http://schemas.microsoft.com/office/powerpoint/2010/main" val="1579011935"/>
              </p:ext>
            </p:extLst>
          </p:nvPr>
        </p:nvGraphicFramePr>
        <p:xfrm>
          <a:off x="6172200" y="1737360"/>
          <a:ext cx="5440680" cy="914400"/>
        </p:xfrm>
        <a:graphic>
          <a:graphicData uri="http://schemas.openxmlformats.org/drawingml/2006/table">
            <a:tbl>
              <a:tblPr/>
              <a:tblGrid>
                <a:gridCol w="1783080"/>
                <a:gridCol w="731520"/>
                <a:gridCol w="731520"/>
                <a:gridCol w="731520"/>
                <a:gridCol w="731520"/>
                <a:gridCol w="731520"/>
              </a:tblGrid>
              <a:tr h="384048">
                <a:tc>
                  <a:txBody>
                    <a:bodyPr/>
                    <a:lstStyle/>
                    <a:p>
                      <a:pPr algn="ctr" indent="0" marL="0">
                        <a:buNone/>
                      </a:pPr>
                      <a:r>
                        <a:rPr lang="en-US" sz="1300" b="1" dirty="0">
                          <a:solidFill>
                            <a:schemeClr val="bg1"/>
                          </a:solidFill>
                        </a:rPr>
                        <a:t>Method</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300" b="1" dirty="0">
                          <a:solidFill>
                            <a:schemeClr val="bg1"/>
                          </a:solidFill>
                        </a:rPr>
                        <a:t>Math</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300" b="1" dirty="0">
                          <a:solidFill>
                            <a:schemeClr val="bg1"/>
                          </a:solidFill>
                        </a:rPr>
                        <a:t>CSQA</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300" b="1" dirty="0">
                          <a:solidFill>
                            <a:schemeClr val="bg1"/>
                          </a:solidFill>
                        </a:rPr>
                        <a:t>Hotpot</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300" b="1" dirty="0">
                          <a:solidFill>
                            <a:schemeClr val="bg1"/>
                          </a:solidFill>
                        </a:rPr>
                        <a:t>Trivia</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300" b="1" dirty="0">
                          <a:solidFill>
                            <a:schemeClr val="bg1"/>
                          </a:solidFill>
                        </a:rPr>
                        <a:t>Avg</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r>
              <a:tr h="384048">
                <a:tc>
                  <a:txBody>
                    <a:bodyPr/>
                    <a:lstStyle/>
                    <a:p>
                      <a:pPr algn="l" indent="0" marL="0">
                        <a:buNone/>
                      </a:pPr>
                      <a:r>
                        <a:rPr lang="en-US" sz="1300" dirty="0">
                          <a:solidFill>
                            <a:schemeClr val="tx1"/>
                          </a:solidFill>
                        </a:rPr>
                        <a:t>Semantic Entropy</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0.59</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0.50</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0.68</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0.69</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0.62</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dirty="0">
                          <a:solidFill>
                            <a:schemeClr val="tx1"/>
                          </a:solidFill>
                        </a:rPr>
                        <a:t>Lexical Similarity</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0.71</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0.68</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0.71</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0.67</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0.69</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dirty="0">
                          <a:solidFill>
                            <a:schemeClr val="tx1"/>
                          </a:solidFill>
                        </a:rPr>
                        <a:t>LN-Entropy</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0.57</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0.59</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0.52</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0.53</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0.55</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dirty="0">
                          <a:solidFill>
                            <a:schemeClr val="tx1"/>
                          </a:solidFill>
                        </a:rPr>
                        <a:t>Perplexity</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0.52</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0.57</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0.51</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dirty="0">
                          <a:solidFill>
                            <a:schemeClr val="tx1"/>
                          </a:solidFill>
                        </a:rPr>
                        <a:t>EigenScore</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0.68</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0.55</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0.63</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0.70</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dirty="0">
                          <a:solidFill>
                            <a:schemeClr val="tx1"/>
                          </a:solidFill>
                        </a:rPr>
                        <a:t>TSV</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0.68</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0.71</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0.43</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0.50</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0.58</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dirty="0">
                          <a:solidFill>
                            <a:schemeClr val="tx1"/>
                          </a:solidFill>
                        </a:rPr>
                        <a:t>CCS</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0.59</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0.56</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0.60</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300" dirty="0">
                          <a:solidFill>
                            <a:schemeClr val="tx1"/>
                          </a:solidFill>
                        </a:rPr>
                        <a:t>0.60</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384048">
                <a:tc>
                  <a:txBody>
                    <a:bodyPr/>
                    <a:lstStyle/>
                    <a:p>
                      <a:pPr algn="l" indent="0" marL="0">
                        <a:buNone/>
                      </a:pPr>
                      <a:r>
                        <a:rPr lang="en-US" sz="1300" b="1" dirty="0">
                          <a:solidFill>
                            <a:schemeClr val="accent1"/>
                          </a:solidFill>
                        </a:rPr>
                        <a:t>TDGNet</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300" b="1" dirty="0">
                          <a:solidFill>
                            <a:schemeClr val="accent1"/>
                          </a:solidFill>
                        </a:rPr>
                        <a:t>0.72</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300" b="1" dirty="0">
                          <a:solidFill>
                            <a:schemeClr val="accent1"/>
                          </a:solidFill>
                        </a:rPr>
                        <a:t>0.72</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300" b="1" dirty="0">
                          <a:solidFill>
                            <a:schemeClr val="accent1"/>
                          </a:solidFill>
                        </a:rPr>
                        <a:t>0.74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300" b="1" dirty="0">
                          <a:solidFill>
                            <a:schemeClr val="accent1"/>
                          </a:solidFill>
                        </a:rPr>
                        <a:t>0.74</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300" b="1" dirty="0">
                          <a:solidFill>
                            <a:schemeClr val="accent1"/>
                          </a:solidFill>
                        </a:rPr>
                        <a:t>0.73</a:t>
                      </a:r>
                      <a:endParaRPr lang="en-US" sz="13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r>
            </a:tbl>
          </a:graphicData>
        </a:graphic>
      </p:graphicFrame>
      <p:sp>
        <p:nvSpPr>
          <p:cNvPr id="7" name="Text 3"/>
          <p:cNvSpPr txBox="1"/>
          <p:nvPr/>
        </p:nvSpPr>
        <p:spPr>
          <a:xfrm>
            <a:off x="548640" y="5897880"/>
            <a:ext cx="11064240" cy="320040"/>
          </a:xfrm>
          <a:prstGeom prst="rect">
            <a:avLst/>
          </a:prstGeom>
          <a:noFill/>
          <a:ln/>
        </p:spPr>
        <p:txBody>
          <a:bodyPr wrap="square" lIns="0" tIns="0" rIns="0" bIns="0" rtlCol="0" anchor="ctr"/>
          <a:lstStyle/>
          <a:p>
            <a:pPr indent="0" marL="0">
              <a:buNone/>
            </a:pPr>
            <a:r>
              <a:rPr lang="en-US" sz="1100" dirty="0">
                <a:solidFill>
                  <a:schemeClr val="accent6"/>
                </a:solidFill>
              </a:rPr>
              <a:t>Table 1 of the paper. TDGNet is best or tied-best on every benchmark for both models.</a:t>
            </a:r>
            <a:endParaRPr lang="en-US" sz="11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Backup: comparison with concurrent TraceDet</a:t>
            </a:r>
            <a:endParaRPr lang="en-US" sz="3000" dirty="0"/>
          </a:p>
        </p:txBody>
      </p:sp>
      <p:graphicFrame>
        <p:nvGraphicFramePr>
          <p:cNvPr id="18" name="TraceDet table"/>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3749040"/>
                <a:gridCol w="1463040"/>
                <a:gridCol w="1463040"/>
                <a:gridCol w="1463040"/>
                <a:gridCol w="1463040"/>
                <a:gridCol w="1463040"/>
              </a:tblGrid>
              <a:tr h="502920">
                <a:tc>
                  <a:txBody>
                    <a:bodyPr/>
                    <a:lstStyle/>
                    <a:p>
                      <a:pPr algn="ctr" indent="0" marL="0">
                        <a:buNone/>
                      </a:pPr>
                      <a:r>
                        <a:rPr lang="en-US" sz="1600" b="1" dirty="0">
                          <a:solidFill>
                            <a:schemeClr val="bg1"/>
                          </a:solidFill>
                        </a:rPr>
                        <a:t>Method</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600" b="1" dirty="0">
                          <a:solidFill>
                            <a:schemeClr val="bg1"/>
                          </a:solidFill>
                        </a:rPr>
                        <a:t>Math</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600" b="1" dirty="0">
                          <a:solidFill>
                            <a:schemeClr val="bg1"/>
                          </a:solidFill>
                        </a:rPr>
                        <a:t>CSQA</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600" b="1" dirty="0">
                          <a:solidFill>
                            <a:schemeClr val="bg1"/>
                          </a:solidFill>
                        </a:rPr>
                        <a:t>HotpotQA</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600" b="1" dirty="0">
                          <a:solidFill>
                            <a:schemeClr val="bg1"/>
                          </a:solidFill>
                        </a:rPr>
                        <a:t>TriviaQA</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600" b="1" dirty="0">
                          <a:solidFill>
                            <a:schemeClr val="bg1"/>
                          </a:solidFill>
                        </a:rPr>
                        <a:t>Avg</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r>
              <a:tr h="502920">
                <a:tc>
                  <a:txBody>
                    <a:bodyPr/>
                    <a:lstStyle/>
                    <a:p>
                      <a:pPr algn="l" indent="0" marL="0">
                        <a:buNone/>
                      </a:pPr>
                      <a:r>
                        <a:rPr lang="en-US" sz="1600" dirty="0">
                          <a:solidFill>
                            <a:schemeClr val="tx1"/>
                          </a:solidFill>
                        </a:rPr>
                        <a:t>TraceDet (w/o masking)†</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0.74</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0.67</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0.59</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0.71</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0.68</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502920">
                <a:tc>
                  <a:txBody>
                    <a:bodyPr/>
                    <a:lstStyle/>
                    <a:p>
                      <a:pPr algn="l" indent="0" marL="0">
                        <a:buNone/>
                      </a:pPr>
                      <a:r>
                        <a:rPr lang="en-US" sz="1600" b="1" dirty="0">
                          <a:solidFill>
                            <a:schemeClr val="accent1"/>
                          </a:solidFill>
                        </a:rPr>
                        <a:t>TDGNet (τ = 0.05)</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600" b="1" dirty="0">
                          <a:solidFill>
                            <a:schemeClr val="accent1"/>
                          </a:solidFill>
                        </a:rPr>
                        <a:t>0.72</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600" b="1" dirty="0">
                          <a:solidFill>
                            <a:schemeClr val="accent1"/>
                          </a:solidFill>
                        </a:rPr>
                        <a:t>0.65</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600" b="1" dirty="0">
                          <a:solidFill>
                            <a:schemeClr val="accent1"/>
                          </a:solidFill>
                        </a:rPr>
                        <a:t>0.64</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600" b="1" dirty="0">
                          <a:solidFill>
                            <a:schemeClr val="accent1"/>
                          </a:solidFill>
                        </a:rPr>
                        <a:t>0.72</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600" b="1" dirty="0">
                          <a:solidFill>
                            <a:schemeClr val="accent1"/>
                          </a:solidFill>
                        </a:rPr>
                        <a:t>0.68</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r>
              <a:tr h="502920">
                <a:tc>
                  <a:txBody>
                    <a:bodyPr/>
                    <a:lstStyle/>
                    <a:p>
                      <a:pPr algn="l" indent="0" marL="0">
                        <a:buNone/>
                      </a:pPr>
                      <a:r>
                        <a:rPr lang="en-US" sz="1600" b="1" dirty="0">
                          <a:solidFill>
                            <a:schemeClr val="accent1"/>
                          </a:solidFill>
                        </a:rPr>
                        <a:t>TDGNet (τ = 0.03)</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600" b="1" dirty="0">
                          <a:solidFill>
                            <a:schemeClr val="accent1"/>
                          </a:solidFill>
                        </a:rPr>
                        <a:t>0.73</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600" b="1" dirty="0">
                          <a:solidFill>
                            <a:schemeClr val="accent1"/>
                          </a:solidFill>
                        </a:rPr>
                        <a:t>0.61</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600" b="1" dirty="0">
                          <a:solidFill>
                            <a:schemeClr val="accent1"/>
                          </a:solidFill>
                        </a:rPr>
                        <a:t>0.62</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600" b="1" dirty="0">
                          <a:solidFill>
                            <a:schemeClr val="accent1"/>
                          </a:solidFill>
                        </a:rPr>
                        <a:t>0.80</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c>
                  <a:txBody>
                    <a:bodyPr/>
                    <a:lstStyle/>
                    <a:p>
                      <a:pPr algn="ctr" indent="0" marL="0">
                        <a:buNone/>
                      </a:pPr>
                      <a:r>
                        <a:rPr lang="en-US" sz="1600" b="1" dirty="0">
                          <a:solidFill>
                            <a:schemeClr val="accent1"/>
                          </a:solidFill>
                        </a:rPr>
                        <a:t>0.69</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2"/>
                    </a:solidFill>
                  </a:tcPr>
                </a:tc>
              </a:tr>
            </a:tbl>
          </a:graphicData>
        </a:graphic>
      </p:graphicFrame>
      <p:sp>
        <p:nvSpPr>
          <p:cNvPr id="4" name="Text 1"/>
          <p:cNvSpPr txBox="1"/>
          <p:nvPr/>
        </p:nvSpPr>
        <p:spPr>
          <a:xfrm>
            <a:off x="548640" y="3657600"/>
            <a:ext cx="11064240" cy="14630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chemeClr val="tx1"/>
                </a:solidFill>
              </a:rPr>
              <a:t>Similar average AUROC. TDGNet is stronger on HotpotQA (+0.05) and TriviaQA (+0.09 at τ = 0.03); TraceDet is stronger on Math and CSQA.</a:t>
            </a:r>
            <a:endParaRPr lang="en-US" sz="1600" dirty="0"/>
          </a:p>
          <a:p>
            <a:pPr marL="342900" indent="-342900">
              <a:spcAft>
                <a:spcPts val="800"/>
              </a:spcAft>
              <a:buSzPct val="100000"/>
              <a:buChar char="•"/>
            </a:pPr>
            <a:r>
              <a:rPr lang="en-US" sz="1600" dirty="0">
                <a:solidFill>
                  <a:schemeClr val="tx1"/>
                </a:solidFill>
              </a:rPr>
              <a:t>TDGNet additionally supports token-level localisation, which entropy-trace methods do not.</a:t>
            </a:r>
            <a:endParaRPr lang="en-US" sz="1600" dirty="0"/>
          </a:p>
        </p:txBody>
      </p:sp>
      <p:sp>
        <p:nvSpPr>
          <p:cNvPr id="5" name="Text 2"/>
          <p:cNvSpPr txBox="1"/>
          <p:nvPr/>
        </p:nvSpPr>
        <p:spPr>
          <a:xfrm>
            <a:off x="548640" y="5897880"/>
            <a:ext cx="11064240" cy="320040"/>
          </a:xfrm>
          <a:prstGeom prst="rect">
            <a:avLst/>
          </a:prstGeom>
          <a:noFill/>
          <a:ln/>
        </p:spPr>
        <p:txBody>
          <a:bodyPr wrap="square" lIns="0" tIns="0" rIns="0" bIns="0" rtlCol="0" anchor="ctr"/>
          <a:lstStyle/>
          <a:p>
            <a:pPr indent="0" marL="0">
              <a:buNone/>
            </a:pPr>
            <a:r>
              <a:rPr lang="en-US" sz="1100" dirty="0">
                <a:solidFill>
                  <a:schemeClr val="accent6"/>
                </a:solidFill>
              </a:rPr>
              <a:t>†Reproduced from the specification in Chang et al. (2026); official code unreleased at the time of writing. LLaDA-8B.</a:t>
            </a:r>
            <a:endParaRPr lang="en-US" sz="11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2" type="title" hasCustomPrompt="1"/>
          </p:nvPr>
        </p:nvSpPr>
        <p:spPr>
          <a:xfrm>
            <a:off x="548640" y="347472"/>
            <a:ext cx="11064240" cy="731520"/>
          </a:xfrm>
          <a:prstGeom prst="rect">
            <a:avLst/>
          </a:prstGeom>
          <a:noFill/>
          <a:ln/>
        </p:spPr>
        <p:txBody>
          <a:bodyPr wrap="square" lIns="0" tIns="0" rIns="0" bIns="0" rtlCol="0" anchor="ctr"/>
          <a:lstStyle/>
          <a:p>
            <a:pPr algn="l" indent="0" marL="0">
              <a:buNone/>
            </a:pPr>
            <a:r>
              <a:rPr lang="en-US" sz="3000" b="1" dirty="0">
                <a:solidFill>
                  <a:schemeClr val="tx1"/>
                </a:solidFill>
              </a:rPr>
              <a:t>Backup: sensitivity to the edge threshold τ</a:t>
            </a:r>
            <a:endParaRPr lang="en-US" sz="3000" dirty="0"/>
          </a:p>
        </p:txBody>
      </p:sp>
      <p:graphicFrame>
        <p:nvGraphicFramePr>
          <p:cNvPr id="19" name="threshold table"/>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3749040"/>
                <a:gridCol w="1463040"/>
                <a:gridCol w="1463040"/>
                <a:gridCol w="1463040"/>
                <a:gridCol w="1463040"/>
                <a:gridCol w="1463040"/>
              </a:tblGrid>
              <a:tr h="502920">
                <a:tc>
                  <a:txBody>
                    <a:bodyPr/>
                    <a:lstStyle/>
                    <a:p>
                      <a:pPr algn="ctr" indent="0" marL="0">
                        <a:buNone/>
                      </a:pPr>
                      <a:r>
                        <a:rPr lang="en-US" sz="1600" b="1" dirty="0">
                          <a:solidFill>
                            <a:schemeClr val="bg1"/>
                          </a:solidFill>
                        </a:rPr>
                        <a:t>Threshold</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600" b="1" dirty="0">
                          <a:solidFill>
                            <a:schemeClr val="bg1"/>
                          </a:solidFill>
                        </a:rPr>
                        <a:t>Math</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600" b="1" dirty="0">
                          <a:solidFill>
                            <a:schemeClr val="bg1"/>
                          </a:solidFill>
                        </a:rPr>
                        <a:t>CSQA</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600" b="1" dirty="0">
                          <a:solidFill>
                            <a:schemeClr val="bg1"/>
                          </a:solidFill>
                        </a:rPr>
                        <a:t>HotpotQA</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600" b="1" dirty="0">
                          <a:solidFill>
                            <a:schemeClr val="bg1"/>
                          </a:solidFill>
                        </a:rPr>
                        <a:t>TriviaQA</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c>
                  <a:txBody>
                    <a:bodyPr/>
                    <a:lstStyle/>
                    <a:p>
                      <a:pPr algn="ctr" indent="0" marL="0">
                        <a:buNone/>
                      </a:pPr>
                      <a:r>
                        <a:rPr lang="en-US" sz="1600" b="1" dirty="0">
                          <a:solidFill>
                            <a:schemeClr val="bg1"/>
                          </a:solidFill>
                        </a:rPr>
                        <a:t>Avg</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tx1"/>
                    </a:solidFill>
                  </a:tcPr>
                </a:tc>
              </a:tr>
              <a:tr h="502920">
                <a:tc>
                  <a:txBody>
                    <a:bodyPr/>
                    <a:lstStyle/>
                    <a:p>
                      <a:pPr algn="l" indent="0" marL="0">
                        <a:buNone/>
                      </a:pPr>
                      <a:r>
                        <a:rPr lang="en-US" sz="1600" dirty="0">
                          <a:solidFill>
                            <a:schemeClr val="tx1"/>
                          </a:solidFill>
                        </a:rPr>
                        <a:t>τ = 0.03</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0.73</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0.61</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0.62</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0.80</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0.69</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r h="502920">
                <a:tc>
                  <a:txBody>
                    <a:bodyPr/>
                    <a:lstStyle/>
                    <a:p>
                      <a:pPr algn="l" indent="0" marL="0">
                        <a:buNone/>
                      </a:pPr>
                      <a:r>
                        <a:rPr lang="en-US" sz="1600" dirty="0">
                          <a:solidFill>
                            <a:schemeClr val="tx1"/>
                          </a:solidFill>
                        </a:rPr>
                        <a:t>τ = 0.05 (default)</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0.72</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0.65</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0.64</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0.72</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c>
                  <a:txBody>
                    <a:bodyPr/>
                    <a:lstStyle/>
                    <a:p>
                      <a:pPr algn="ctr" indent="0" marL="0">
                        <a:buNone/>
                      </a:pPr>
                      <a:r>
                        <a:rPr lang="en-US" sz="1600" dirty="0">
                          <a:solidFill>
                            <a:schemeClr val="tx1"/>
                          </a:solidFill>
                        </a:rPr>
                        <a:t>0.68</a:t>
                      </a:r>
                      <a:endParaRPr lang="en-US" sz="1600" dirty="0"/>
                    </a:p>
                  </a:txBody>
                  <a:tcPr marL="91440" marR="91440" marT="45720" marB="45720" anchor="ctr">
                    <a:lnL w="9525" cap="flat" cmpd="sng" algn="ctr">
                      <a:solidFill>
                        <a:srgbClr val="E2E5EE"/>
                      </a:solidFill>
                      <a:prstDash val="solid"/>
                      <a:round/>
                      <a:headEnd type="none" w="med" len="med"/>
                      <a:tailEnd type="none" w="med" len="med"/>
                    </a:lnL>
                    <a:lnR w="9525" cap="flat" cmpd="sng" algn="ctr">
                      <a:solidFill>
                        <a:srgbClr val="E2E5EE"/>
                      </a:solidFill>
                      <a:prstDash val="solid"/>
                      <a:round/>
                      <a:headEnd type="none" w="med" len="med"/>
                      <a:tailEnd type="none" w="med" len="med"/>
                    </a:lnR>
                    <a:lnT w="9525" cap="flat" cmpd="sng" algn="ctr">
                      <a:solidFill>
                        <a:srgbClr val="E2E5EE"/>
                      </a:solidFill>
                      <a:prstDash val="solid"/>
                      <a:round/>
                      <a:headEnd type="none" w="med" len="med"/>
                      <a:tailEnd type="none" w="med" len="med"/>
                    </a:lnT>
                    <a:lnB w="9525" cap="flat" cmpd="sng" algn="ctr">
                      <a:solidFill>
                        <a:srgbClr val="E2E5EE"/>
                      </a:solidFill>
                      <a:prstDash val="solid"/>
                      <a:round/>
                      <a:headEnd type="none" w="med" len="med"/>
                      <a:tailEnd type="none" w="med" len="med"/>
                    </a:lnB>
                    <a:solidFill>
                      <a:schemeClr val="bg1"/>
                    </a:solidFill>
                  </a:tcPr>
                </a:tc>
              </a:tr>
            </a:tbl>
          </a:graphicData>
        </a:graphic>
      </p:graphicFrame>
      <p:sp>
        <p:nvSpPr>
          <p:cNvPr id="4" name="Text 1"/>
          <p:cNvSpPr txBox="1"/>
          <p:nvPr/>
        </p:nvSpPr>
        <p:spPr>
          <a:xfrm>
            <a:off x="548640" y="3200400"/>
            <a:ext cx="11064240" cy="14630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chemeClr val="tx1"/>
                </a:solidFill>
              </a:rPr>
              <a:t>Robust for τ between 0.03 and 0.05 (average differs by 0.01). A lower τ keeps more edges and helps recall-oriented TriviaQA.</a:t>
            </a:r>
            <a:endParaRPr lang="en-US" sz="1600" dirty="0"/>
          </a:p>
          <a:p>
            <a:pPr marL="342900" indent="-342900">
              <a:spcAft>
                <a:spcPts val="800"/>
              </a:spcAft>
              <a:buSzPct val="100000"/>
              <a:buChar char="•"/>
            </a:pPr>
            <a:r>
              <a:rPr lang="en-US" sz="1600" dirty="0">
                <a:solidFill>
                  <a:schemeClr val="tx1"/>
                </a:solidFill>
              </a:rPr>
              <a:t>At τ = 0.07, over 97% of edges are removed and performance collapses to chance.</a:t>
            </a:r>
            <a:endParaRPr lang="en-US" sz="1600" dirty="0"/>
          </a:p>
        </p:txBody>
      </p:sp>
      <p:sp>
        <p:nvSpPr>
          <p:cNvPr id="5" name="Text 2"/>
          <p:cNvSpPr txBox="1"/>
          <p:nvPr/>
        </p:nvSpPr>
        <p:spPr>
          <a:xfrm>
            <a:off x="548640" y="5897880"/>
            <a:ext cx="11064240" cy="320040"/>
          </a:xfrm>
          <a:prstGeom prst="rect">
            <a:avLst/>
          </a:prstGeom>
          <a:noFill/>
          <a:ln/>
        </p:spPr>
        <p:txBody>
          <a:bodyPr wrap="square" lIns="0" tIns="0" rIns="0" bIns="0" rtlCol="0" anchor="ctr"/>
          <a:lstStyle/>
          <a:p>
            <a:pPr indent="0" marL="0">
              <a:buNone/>
            </a:pPr>
            <a:r>
              <a:rPr lang="en-US" sz="1100" dirty="0">
                <a:solidFill>
                  <a:schemeClr val="accent6"/>
                </a:solidFill>
              </a:rPr>
              <a:t>LLaDA-8B, response-level AUROC.</a:t>
            </a:r>
            <a:endParaRPr lang="en-US" sz="1100" dirty="0"/>
          </a:p>
        </p:txBody>
      </p:sp>
      <p:sp>
        <p:nvSpPr>
          <p:cNvPr id="25" name="Slide Number Placeholder 0"/>
          <p:cNvSpPr>
            <a:spLocks noGrp="1"/>
          </p:cNvSpPr>
          <p:nvPr>
            <p:ph type="sldNum" sz="quarter" idx="4294967295"/>
          </p:nvPr>
        </p:nvSpPr>
        <p:spPr>
          <a:xfrm>
            <a:off x="11155680" y="6336792"/>
            <a:ext cx="457200" cy="32004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18</a:t>
            </a:fld>
            <a:endParaRPr lang="en-US"/>
          </a:p>
        </p:txBody>
      </p:sp>
    </p:spTree>
  </p:cSld>
  <p:clrMapOvr>
    <a:masterClrMapping/>
  </p:clrMapOvr>
</p:sld>
</file>

<file path=ppt/theme/theme1.xml><?xml version="1.0" encoding="utf-8"?>
<a:theme xmlns:a="http://schemas.openxmlformats.org/drawingml/2006/main" name="TDGNet">
  <a:themeElements>
    <a:clrScheme name="TDGNet">
      <a:dk1>
        <a:srgbClr val="141A33"/>
      </a:dk1>
      <a:lt1>
        <a:srgbClr val="FFFFFF"/>
      </a:lt1>
      <a:dk2>
        <a:srgbClr val="2B3366"/>
      </a:dk2>
      <a:lt2>
        <a:srgbClr val="F1F3FC"/>
      </a:lt2>
      <a:accent1>
        <a:srgbClr val="3346C8"/>
      </a:accent1>
      <a:accent2>
        <a:srgbClr val="D63A3A"/>
      </a:accent2>
      <a:accent3>
        <a:srgbClr val="1E8E58"/>
      </a:accent3>
      <a:accent4>
        <a:srgbClr val="DEA01E"/>
      </a:accent4>
      <a:accent5>
        <a:srgbClr val="B2B8C8"/>
      </a:accent5>
      <a:accent6>
        <a:srgbClr val="62687C"/>
      </a:accent6>
      <a:hlink>
        <a:srgbClr val="3346C8"/>
      </a:hlink>
      <a:folHlink>
        <a:srgbClr val="62687C"/>
      </a:folHlink>
    </a:clrScheme>
    <a:fontScheme name="TDGNet">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TDGNet: Hallucination Detection in Diffusion Language Models via Temporal Dynamic Graphs</dc:title>
  <dc:subject>EMNLP 2026 oral presentation</dc:subject>
  <dc:creator>Arshia Hemmat</dc:creator>
  <cp:lastModifiedBy>Arshia Hemmat</cp:lastModifiedBy>
  <cp:revision>1</cp:revision>
  <dcterms:created xsi:type="dcterms:W3CDTF">2026-10-08T09:34:33Z</dcterms:created>
  <dcterms:modified xsi:type="dcterms:W3CDTF">2026-10-08T09:34:33Z</dcterms:modified>
</cp:coreProperties>
</file>